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9" r:id="rId1"/>
  </p:sldMasterIdLst>
  <p:notesMasterIdLst>
    <p:notesMasterId r:id="rId28"/>
  </p:notesMasterIdLst>
  <p:handoutMasterIdLst>
    <p:handoutMasterId r:id="rId29"/>
  </p:handoutMasterIdLst>
  <p:sldIdLst>
    <p:sldId id="256" r:id="rId2"/>
    <p:sldId id="257" r:id="rId3"/>
    <p:sldId id="273" r:id="rId4"/>
    <p:sldId id="258" r:id="rId5"/>
    <p:sldId id="259" r:id="rId6"/>
    <p:sldId id="274" r:id="rId7"/>
    <p:sldId id="260" r:id="rId8"/>
    <p:sldId id="261" r:id="rId9"/>
    <p:sldId id="275" r:id="rId10"/>
    <p:sldId id="262" r:id="rId11"/>
    <p:sldId id="263" r:id="rId12"/>
    <p:sldId id="276" r:id="rId13"/>
    <p:sldId id="264" r:id="rId14"/>
    <p:sldId id="277" r:id="rId15"/>
    <p:sldId id="265" r:id="rId16"/>
    <p:sldId id="278" r:id="rId17"/>
    <p:sldId id="266" r:id="rId18"/>
    <p:sldId id="279" r:id="rId19"/>
    <p:sldId id="267" r:id="rId20"/>
    <p:sldId id="268" r:id="rId21"/>
    <p:sldId id="280" r:id="rId22"/>
    <p:sldId id="269" r:id="rId23"/>
    <p:sldId id="281" r:id="rId24"/>
    <p:sldId id="270" r:id="rId25"/>
    <p:sldId id="271" r:id="rId26"/>
    <p:sldId id="272" r:id="rId27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FF56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76"/>
  </p:normalViewPr>
  <p:slideViewPr>
    <p:cSldViewPr snapToGrid="0" snapToObjects="1">
      <p:cViewPr varScale="1">
        <p:scale>
          <a:sx n="135" d="100"/>
          <a:sy n="135" d="100"/>
        </p:scale>
        <p:origin x="86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notesMaster" Target="notesMasters/notesMaster1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61CD6B-C6E4-3C42-B49C-6B8408685534}" type="datetimeFigureOut">
              <a:rPr lang="ru-RU" smtClean="0"/>
              <a:t>28.03.17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80D19F-2940-D646-A2CE-75F4C95394C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8586759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Shape 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Shape 1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Shape 1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Shape 1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Shape 1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Shape 1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Shape 2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Shape 2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Shape 2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Shape 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Shape 9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Shape 1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Shape 1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Shape 1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Shape 1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hape 10"/>
          <p:cNvCxnSpPr/>
          <p:nvPr/>
        </p:nvCxnSpPr>
        <p:spPr>
          <a:xfrm>
            <a:off x="4278300" y="2751162"/>
            <a:ext cx="587400" cy="0"/>
          </a:xfrm>
          <a:prstGeom prst="straightConnector1">
            <a:avLst/>
          </a:prstGeom>
          <a:noFill/>
          <a:ln w="762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" name="Shape 11"/>
          <p:cNvSpPr txBox="1">
            <a:spLocks noGrp="1"/>
          </p:cNvSpPr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5400"/>
            </a:lvl1pPr>
            <a:lvl2pPr lvl="1" algn="ctr">
              <a:spcBef>
                <a:spcPts val="0"/>
              </a:spcBef>
              <a:buSzPct val="100000"/>
              <a:defRPr sz="5400"/>
            </a:lvl2pPr>
            <a:lvl3pPr lvl="2" algn="ctr">
              <a:spcBef>
                <a:spcPts val="0"/>
              </a:spcBef>
              <a:buSzPct val="100000"/>
              <a:defRPr sz="5400"/>
            </a:lvl3pPr>
            <a:lvl4pPr lvl="3" algn="ctr">
              <a:spcBef>
                <a:spcPts val="0"/>
              </a:spcBef>
              <a:buSzPct val="100000"/>
              <a:defRPr sz="5400"/>
            </a:lvl4pPr>
            <a:lvl5pPr lvl="4" algn="ctr">
              <a:spcBef>
                <a:spcPts val="0"/>
              </a:spcBef>
              <a:buSzPct val="100000"/>
              <a:defRPr sz="5400"/>
            </a:lvl5pPr>
            <a:lvl6pPr lvl="5" algn="ctr">
              <a:spcBef>
                <a:spcPts val="0"/>
              </a:spcBef>
              <a:buSzPct val="100000"/>
              <a:defRPr sz="5400"/>
            </a:lvl6pPr>
            <a:lvl7pPr lvl="6" algn="ctr">
              <a:spcBef>
                <a:spcPts val="0"/>
              </a:spcBef>
              <a:buSzPct val="100000"/>
              <a:defRPr sz="5400"/>
            </a:lvl7pPr>
            <a:lvl8pPr lvl="7" algn="ctr">
              <a:spcBef>
                <a:spcPts val="0"/>
              </a:spcBef>
              <a:buSzPct val="100000"/>
              <a:defRPr sz="5400"/>
            </a:lvl8pPr>
            <a:lvl9pPr lvl="8" algn="ctr">
              <a:spcBef>
                <a:spcPts val="0"/>
              </a:spcBef>
              <a:buSzPct val="100000"/>
              <a:defRPr sz="54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ubTitle" idx="1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sldNum" idx="12"/>
          </p:nvPr>
        </p:nvSpPr>
        <p:spPr>
          <a:xfrm>
            <a:off x="2771450" y="4663225"/>
            <a:ext cx="62496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ru" sz="800" b="1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  </a:t>
            </a:r>
            <a:fld id="{00000000-1234-1234-1234-123412341234}" type="slidenum">
              <a:rPr lang="ru" sz="8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‹#›</a:t>
            </a:fld>
            <a:endParaRPr lang="ru" sz="8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>
            <a:spLocks noGrp="1"/>
          </p:cNvSpPr>
          <p:nvPr>
            <p:ph type="title"/>
          </p:nvPr>
        </p:nvSpPr>
        <p:spPr>
          <a:xfrm>
            <a:off x="311700" y="1167925"/>
            <a:ext cx="8520600" cy="19800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>
              <a:spcBef>
                <a:spcPts val="0"/>
              </a:spcBef>
              <a:buClr>
                <a:schemeClr val="dk1"/>
              </a:buClr>
              <a:buSzPct val="100000"/>
              <a:defRPr sz="110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buClr>
                <a:schemeClr val="dk1"/>
              </a:buClr>
              <a:buSzPct val="100000"/>
              <a:defRPr sz="110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buClr>
                <a:schemeClr val="dk1"/>
              </a:buClr>
              <a:buSzPct val="100000"/>
              <a:defRPr sz="110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buClr>
                <a:schemeClr val="dk1"/>
              </a:buClr>
              <a:buSzPct val="100000"/>
              <a:defRPr sz="110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buClr>
                <a:schemeClr val="dk1"/>
              </a:buClr>
              <a:buSzPct val="100000"/>
              <a:defRPr sz="110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buClr>
                <a:schemeClr val="dk1"/>
              </a:buClr>
              <a:buSzPct val="100000"/>
              <a:defRPr sz="110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buClr>
                <a:schemeClr val="dk1"/>
              </a:buClr>
              <a:buSzPct val="100000"/>
              <a:defRPr sz="110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buClr>
                <a:schemeClr val="dk1"/>
              </a:buClr>
              <a:buSzPct val="100000"/>
              <a:defRPr sz="110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buClr>
                <a:schemeClr val="dk1"/>
              </a:buClr>
              <a:buSzPct val="100000"/>
              <a:defRPr sz="1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body" idx="1"/>
          </p:nvPr>
        </p:nvSpPr>
        <p:spPr>
          <a:xfrm>
            <a:off x="311700" y="3224250"/>
            <a:ext cx="8520600" cy="1071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  <a:endParaRPr lang="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  <a:endParaRPr lang="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bg>
      <p:bgPr>
        <a:solidFill>
          <a:schemeClr val="dk1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 txBox="1">
            <a:spLocks noGrp="1"/>
          </p:cNvSpPr>
          <p:nvPr>
            <p:ph type="title"/>
          </p:nvPr>
        </p:nvSpPr>
        <p:spPr>
          <a:xfrm>
            <a:off x="311700" y="2480550"/>
            <a:ext cx="8114400" cy="24459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6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6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6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6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6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6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6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6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6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>
                <a:solidFill>
                  <a:schemeClr val="lt1"/>
                </a:solidFill>
              </a:rPr>
              <a:t>‹#›</a:t>
            </a:fld>
            <a:endParaRPr lang="ru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sldNum" idx="12"/>
          </p:nvPr>
        </p:nvSpPr>
        <p:spPr>
          <a:xfrm>
            <a:off x="2259525" y="4663225"/>
            <a:ext cx="6761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 sz="800" b="1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Построение иерархии аспектов по пользовательским отзывам об электронных устройствах. Репина А.А.   </a:t>
            </a:r>
            <a:fld id="{00000000-1234-1234-1234-123412341234}" type="slidenum">
              <a:rPr lang="ru" sz="80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‹#›</a:t>
            </a:fld>
            <a:endParaRPr lang="ru" sz="800">
              <a:solidFill>
                <a:srgbClr val="666666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  <a:endParaRPr lang="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  <a:endParaRPr lang="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>
            <a:spLocks noGrp="1"/>
          </p:cNvSpPr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body" idx="1"/>
          </p:nvPr>
        </p:nvSpPr>
        <p:spPr>
          <a:xfrm>
            <a:off x="311700" y="1490875"/>
            <a:ext cx="2808000" cy="30780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  <a:endParaRPr lang="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bg>
      <p:bgPr>
        <a:solidFill>
          <a:schemeClr val="accent3"/>
        </a:solid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83800" cy="4090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>
                <a:solidFill>
                  <a:schemeClr val="lt1"/>
                </a:solidFill>
              </a:rPr>
              <a:t>‹#›</a:t>
            </a:fld>
            <a:endParaRPr lang="ru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/>
          <p:nvPr/>
        </p:nvSpPr>
        <p:spPr>
          <a:xfrm>
            <a:off x="4572000" y="10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38" name="Shape 38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" name="Shape 39"/>
          <p:cNvSpPr txBox="1">
            <a:spLocks noGrp="1"/>
          </p:cNvSpPr>
          <p:nvPr>
            <p:ph type="title"/>
          </p:nvPr>
        </p:nvSpPr>
        <p:spPr>
          <a:xfrm>
            <a:off x="265500" y="1375599"/>
            <a:ext cx="4045200" cy="15519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3800"/>
            </a:lvl1pPr>
            <a:lvl2pPr lvl="1" algn="ctr">
              <a:spcBef>
                <a:spcPts val="0"/>
              </a:spcBef>
              <a:buSzPct val="100000"/>
              <a:defRPr sz="3800"/>
            </a:lvl2pPr>
            <a:lvl3pPr lvl="2" algn="ctr">
              <a:spcBef>
                <a:spcPts val="0"/>
              </a:spcBef>
              <a:buSzPct val="100000"/>
              <a:defRPr sz="3800"/>
            </a:lvl3pPr>
            <a:lvl4pPr lvl="3" algn="ctr">
              <a:spcBef>
                <a:spcPts val="0"/>
              </a:spcBef>
              <a:buSzPct val="100000"/>
              <a:defRPr sz="3800"/>
            </a:lvl4pPr>
            <a:lvl5pPr lvl="4" algn="ctr">
              <a:spcBef>
                <a:spcPts val="0"/>
              </a:spcBef>
              <a:buSzPct val="100000"/>
              <a:defRPr sz="3800"/>
            </a:lvl5pPr>
            <a:lvl6pPr lvl="5" algn="ctr">
              <a:spcBef>
                <a:spcPts val="0"/>
              </a:spcBef>
              <a:buSzPct val="100000"/>
              <a:defRPr sz="3800"/>
            </a:lvl6pPr>
            <a:lvl7pPr lvl="6" algn="ctr">
              <a:spcBef>
                <a:spcPts val="0"/>
              </a:spcBef>
              <a:buSzPct val="100000"/>
              <a:defRPr sz="3800"/>
            </a:lvl7pPr>
            <a:lvl8pPr lvl="7" algn="ctr">
              <a:spcBef>
                <a:spcPts val="0"/>
              </a:spcBef>
              <a:buSzPct val="100000"/>
              <a:defRPr sz="3800"/>
            </a:lvl8pPr>
            <a:lvl9pPr lvl="8" algn="ctr">
              <a:spcBef>
                <a:spcPts val="0"/>
              </a:spcBef>
              <a:buSzPct val="100000"/>
              <a:defRPr sz="3800"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ubTitle" idx="1"/>
          </p:nvPr>
        </p:nvSpPr>
        <p:spPr>
          <a:xfrm>
            <a:off x="265500" y="2981125"/>
            <a:ext cx="4045200" cy="13454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>
                <a:solidFill>
                  <a:schemeClr val="lt1"/>
                </a:solidFill>
              </a:rPr>
              <a:t>‹#›</a:t>
            </a:fld>
            <a:endParaRPr lang="ru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>
            <a:spLocks noGrp="1"/>
          </p:cNvSpPr>
          <p:nvPr>
            <p:ph type="body" idx="1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Alfa Slab One"/>
              <a:buNone/>
              <a:defRPr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  <a:endParaRPr lang="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accent3"/>
              </a:buClr>
              <a:buSzPct val="100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>
              <a:spcBef>
                <a:spcPts val="0"/>
              </a:spcBef>
              <a:buClr>
                <a:schemeClr val="accent3"/>
              </a:buClr>
              <a:buSzPct val="100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 lvl="2">
              <a:spcBef>
                <a:spcPts val="0"/>
              </a:spcBef>
              <a:buClr>
                <a:schemeClr val="accent3"/>
              </a:buClr>
              <a:buSzPct val="100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 lvl="3">
              <a:spcBef>
                <a:spcPts val="0"/>
              </a:spcBef>
              <a:buClr>
                <a:schemeClr val="accent3"/>
              </a:buClr>
              <a:buSzPct val="100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 lvl="4">
              <a:spcBef>
                <a:spcPts val="0"/>
              </a:spcBef>
              <a:buClr>
                <a:schemeClr val="accent3"/>
              </a:buClr>
              <a:buSzPct val="100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 lvl="5">
              <a:spcBef>
                <a:spcPts val="0"/>
              </a:spcBef>
              <a:buClr>
                <a:schemeClr val="accent3"/>
              </a:buClr>
              <a:buSzPct val="100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 lvl="6">
              <a:spcBef>
                <a:spcPts val="0"/>
              </a:spcBef>
              <a:buClr>
                <a:schemeClr val="accent3"/>
              </a:buClr>
              <a:buSzPct val="100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 lvl="7">
              <a:spcBef>
                <a:spcPts val="0"/>
              </a:spcBef>
              <a:buClr>
                <a:schemeClr val="accent3"/>
              </a:buClr>
              <a:buSzPct val="100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 lvl="8">
              <a:spcBef>
                <a:spcPts val="0"/>
              </a:spcBef>
              <a:buClr>
                <a:schemeClr val="accent3"/>
              </a:buClr>
              <a:buSzPct val="100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Proxima Nova"/>
              <a:defRPr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Proxima Nova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Proxima Nova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Proxima Nova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Proxima Nova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Proxima Nova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Proxima Nova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Proxima Nova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Proxima Nova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ru"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 lang="ru" sz="10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4.jpg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jp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tif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8.jp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>
            <a:spLocks noGrp="1"/>
          </p:cNvSpPr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ru" sz="2200" b="1">
                <a:latin typeface="Georgia"/>
                <a:ea typeface="Georgia"/>
                <a:cs typeface="Georgia"/>
                <a:sym typeface="Georgia"/>
              </a:rPr>
              <a:t>Построение иерархии аспектов по пользовательским отзывам об электронных устройствах</a:t>
            </a:r>
          </a:p>
          <a:p>
            <a:pPr lvl="0">
              <a:spcBef>
                <a:spcPts val="0"/>
              </a:spcBef>
              <a:buNone/>
            </a:pPr>
            <a:r>
              <a:rPr lang="ru" sz="2200" b="1">
                <a:latin typeface="Georgia"/>
                <a:ea typeface="Georgia"/>
                <a:cs typeface="Georgia"/>
                <a:sym typeface="Georgia"/>
              </a:rPr>
              <a:t>Building Aspect Hierarchy Based on User Reviews about Electronic Devices</a:t>
            </a:r>
          </a:p>
        </p:txBody>
      </p:sp>
      <p:sp>
        <p:nvSpPr>
          <p:cNvPr id="57" name="Shape 57"/>
          <p:cNvSpPr txBox="1">
            <a:spLocks noGrp="1"/>
          </p:cNvSpPr>
          <p:nvPr>
            <p:ph type="subTitle" idx="1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l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ru" sz="1200" dirty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Автор: Репина Анастасия Андреевна БПИ143</a:t>
            </a:r>
          </a:p>
          <a:p>
            <a:pPr marL="1071563" lvl="0" indent="-1063625" algn="l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ru" sz="1200" dirty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Руководители: Андрианов И.А., младший научный сотрудник, </a:t>
            </a:r>
          </a:p>
          <a:p>
            <a:pPr marL="1071563" lvl="0" algn="l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ru" sz="1200" dirty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Турдаков Д.Ю., доцент факультета компьютерных наук </a:t>
            </a:r>
            <a:r>
              <a:rPr lang="ru" sz="1200" dirty="0" smtClean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базово</a:t>
            </a:r>
            <a:r>
              <a:rPr lang="ru-RU" sz="1200" dirty="0" smtClean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й </a:t>
            </a:r>
            <a:r>
              <a:rPr lang="ru" sz="1200" dirty="0" smtClean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кафедры </a:t>
            </a:r>
            <a:r>
              <a:rPr lang="ru" sz="1200" dirty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«Системное программирование» НИУ ВШЭ, канд. физ.-мат. наук </a:t>
            </a:r>
          </a:p>
          <a:p>
            <a:pPr lvl="0">
              <a:spcBef>
                <a:spcPts val="0"/>
              </a:spcBef>
              <a:buNone/>
            </a:pPr>
            <a:endParaRPr sz="1200" dirty="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58" name="Shape 58"/>
          <p:cNvSpPr txBox="1"/>
          <p:nvPr/>
        </p:nvSpPr>
        <p:spPr>
          <a:xfrm>
            <a:off x="986700" y="114900"/>
            <a:ext cx="7170600" cy="733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ru" sz="1200">
                <a:latin typeface="Georgia"/>
                <a:ea typeface="Georgia"/>
                <a:cs typeface="Georgia"/>
                <a:sym typeface="Georgia"/>
              </a:rPr>
              <a:t>Факультет компьютерных наук</a:t>
            </a:r>
          </a:p>
          <a:p>
            <a:pPr lvl="0" algn="ctr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ru" sz="1200">
                <a:latin typeface="Georgia"/>
                <a:ea typeface="Georgia"/>
                <a:cs typeface="Georgia"/>
                <a:sym typeface="Georgia"/>
              </a:rPr>
              <a:t>Департамент программной инженерии</a:t>
            </a:r>
          </a:p>
          <a:p>
            <a:pPr lvl="0" algn="ctr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ru" sz="1200">
                <a:latin typeface="Georgia"/>
                <a:ea typeface="Georgia"/>
                <a:cs typeface="Georgia"/>
                <a:sym typeface="Georgia"/>
              </a:rPr>
              <a:t>Курсовая работа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/>
              <a:t>Характеристики</a:t>
            </a:r>
          </a:p>
        </p:txBody>
      </p:sp>
      <p:sp>
        <p:nvSpPr>
          <p:cNvPr id="130" name="Shape 13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9370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Georgia"/>
              <a:buChar char="●"/>
            </a:pPr>
            <a:r>
              <a:rPr lang="ru" sz="2600" dirty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PMI Review</a:t>
            </a:r>
          </a:p>
          <a:p>
            <a:pPr marL="457200" lvl="0" indent="-39370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Georgia"/>
              <a:buChar char="●"/>
            </a:pPr>
            <a:r>
              <a:rPr lang="ru" sz="2600" dirty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PMI Sentence</a:t>
            </a:r>
          </a:p>
          <a:p>
            <a:pPr marL="457200" lvl="0" indent="-39370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Georgia"/>
              <a:buChar char="●"/>
            </a:pPr>
            <a:r>
              <a:rPr lang="ru" sz="2600" dirty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Local context</a:t>
            </a:r>
          </a:p>
          <a:p>
            <a:pPr marL="457200" lvl="0" indent="-39370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Georgia"/>
              <a:buChar char="●"/>
            </a:pPr>
            <a:r>
              <a:rPr lang="ru" sz="2600" dirty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Global context</a:t>
            </a:r>
          </a:p>
          <a:p>
            <a:pPr marL="457200" lvl="0" indent="-39370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Georgia"/>
              <a:buChar char="●"/>
            </a:pPr>
            <a:r>
              <a:rPr lang="ru" sz="2600" dirty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Lexical</a:t>
            </a:r>
          </a:p>
          <a:p>
            <a:pPr marL="457200" lvl="0" indent="-39370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Georgia"/>
              <a:buChar char="●"/>
            </a:pPr>
            <a:r>
              <a:rPr lang="ru" sz="2600" dirty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Syntactic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ru" sz="800" b="1" smtClean="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Построение иерархии аспектов по пользовательским отзывам об электронных устройствах. Репина А.А.   </a:t>
            </a:r>
            <a:fld id="{00000000-1234-1234-1234-123412341234}" type="slidenum">
              <a:rPr lang="ru" sz="800" smtClean="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10</a:t>
            </a:fld>
            <a:endParaRPr lang="ru" sz="800">
              <a:solidFill>
                <a:srgbClr val="666666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Georgia"/>
                <a:ea typeface="Georgia"/>
                <a:cs typeface="Georgia"/>
                <a:sym typeface="Georgia"/>
              </a:rPr>
              <a:t>PMI features</a:t>
            </a:r>
          </a:p>
        </p:txBody>
      </p:sp>
      <p:pic>
        <p:nvPicPr>
          <p:cNvPr id="138" name="Shape 138"/>
          <p:cNvPicPr preferRelativeResize="0"/>
          <p:nvPr/>
        </p:nvPicPr>
        <p:blipFill rotWithShape="1">
          <a:blip r:embed="rId3">
            <a:alphaModFix/>
          </a:blip>
          <a:srcRect t="4122"/>
          <a:stretch/>
        </p:blipFill>
        <p:spPr>
          <a:xfrm>
            <a:off x="822150" y="1797325"/>
            <a:ext cx="7279725" cy="1238749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Shape 139"/>
          <p:cNvSpPr txBox="1"/>
          <p:nvPr/>
        </p:nvSpPr>
        <p:spPr>
          <a:xfrm>
            <a:off x="311700" y="2726700"/>
            <a:ext cx="8579400" cy="1995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buNone/>
            </a:pPr>
            <a:endParaRPr sz="1800" dirty="0"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lvl="0" algn="ctr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ru" sz="1800" dirty="0"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Разница в характеристиках заключается в корпусе отзывов/предложений, который передается для дальнейшей обработки в метод расчёта PMI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ru" sz="800" b="1" smtClean="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Построение иерархии аспектов по пользовательским отзывам об электронных устройствах. Репина А.А.   </a:t>
            </a:r>
            <a:fld id="{00000000-1234-1234-1234-123412341234}" type="slidenum">
              <a:rPr lang="ru" sz="800" smtClean="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11</a:t>
            </a:fld>
            <a:endParaRPr lang="ru" sz="800">
              <a:solidFill>
                <a:srgbClr val="666666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Пример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ru" sz="800" b="1" smtClean="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Построение иерархии аспектов по пользовательским отзывам об электронных устройствах. Репина А.А.   </a:t>
            </a:r>
            <a:fld id="{00000000-1234-1234-1234-123412341234}" type="slidenum">
              <a:rPr lang="ru" sz="800" smtClean="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12</a:t>
            </a:fld>
            <a:endParaRPr lang="ru" sz="800">
              <a:solidFill>
                <a:srgbClr val="666666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5515902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>
                <a:latin typeface="Georgia"/>
                <a:ea typeface="Georgia"/>
                <a:cs typeface="Georgia"/>
                <a:sym typeface="Georgia"/>
              </a:rPr>
              <a:t>Contextual features</a:t>
            </a:r>
          </a:p>
        </p:txBody>
      </p:sp>
      <p:sp>
        <p:nvSpPr>
          <p:cNvPr id="147" name="Shape 147"/>
          <p:cNvSpPr txBox="1"/>
          <p:nvPr/>
        </p:nvSpPr>
        <p:spPr>
          <a:xfrm>
            <a:off x="311700" y="1385850"/>
            <a:ext cx="8371050" cy="299761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 sz="1800">
                <a:latin typeface="Georgia"/>
                <a:ea typeface="Georgia"/>
                <a:cs typeface="Georgia"/>
                <a:sym typeface="Georgia"/>
              </a:rPr>
              <a:t>Для </a:t>
            </a:r>
            <a:r>
              <a:rPr lang="ru" sz="1800" b="1">
                <a:latin typeface="Georgia"/>
                <a:ea typeface="Georgia"/>
                <a:cs typeface="Georgia"/>
                <a:sym typeface="Georgia"/>
              </a:rPr>
              <a:t>локальной</a:t>
            </a:r>
            <a:r>
              <a:rPr lang="ru" sz="1800">
                <a:latin typeface="Georgia"/>
                <a:ea typeface="Georgia"/>
                <a:cs typeface="Georgia"/>
                <a:sym typeface="Georgia"/>
              </a:rPr>
              <a:t> характеристики контекст - набор 2 левых и 2 правых слов от аспекта во всех отзывах, где он встречается</a:t>
            </a:r>
          </a:p>
          <a:p>
            <a:pPr lvl="0">
              <a:spcBef>
                <a:spcPts val="0"/>
              </a:spcBef>
              <a:buNone/>
            </a:pPr>
            <a:endParaRPr sz="1800" dirty="0">
              <a:latin typeface="Georgia"/>
              <a:ea typeface="Georgia"/>
              <a:cs typeface="Georgia"/>
              <a:sym typeface="Georgia"/>
            </a:endParaRPr>
          </a:p>
          <a:p>
            <a:pPr lvl="0">
              <a:spcBef>
                <a:spcPts val="0"/>
              </a:spcBef>
              <a:buNone/>
            </a:pPr>
            <a:r>
              <a:rPr lang="ru" sz="1800" dirty="0">
                <a:latin typeface="Georgia"/>
                <a:ea typeface="Georgia"/>
                <a:cs typeface="Georgia"/>
                <a:sym typeface="Georgia"/>
              </a:rPr>
              <a:t>Для </a:t>
            </a:r>
            <a:r>
              <a:rPr lang="ru" sz="1800" b="1" dirty="0">
                <a:latin typeface="Georgia"/>
                <a:ea typeface="Georgia"/>
                <a:cs typeface="Georgia"/>
                <a:sym typeface="Georgia"/>
              </a:rPr>
              <a:t>глобальной</a:t>
            </a:r>
            <a:r>
              <a:rPr lang="ru" sz="1800" dirty="0">
                <a:latin typeface="Georgia"/>
                <a:ea typeface="Georgia"/>
                <a:cs typeface="Georgia"/>
                <a:sym typeface="Georgia"/>
              </a:rPr>
              <a:t> характеристики контекст - набор отзывов, где встречается конкретный аспект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ru" sz="800" b="1" smtClean="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Построение иерархии аспектов по пользовательским отзывам об электронных устройствах. Репина А.А.   </a:t>
            </a:r>
            <a:fld id="{00000000-1234-1234-1234-123412341234}" type="slidenum">
              <a:rPr lang="ru" sz="800" smtClean="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13</a:t>
            </a:fld>
            <a:endParaRPr lang="ru" sz="800">
              <a:solidFill>
                <a:srgbClr val="666666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Пример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ru" sz="800" b="1" smtClean="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Построение иерархии аспектов по пользовательским отзывам об электронных устройствах. Репина А.А.   </a:t>
            </a:r>
            <a:fld id="{00000000-1234-1234-1234-123412341234}" type="slidenum">
              <a:rPr lang="ru" sz="800" smtClean="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14</a:t>
            </a:fld>
            <a:endParaRPr lang="ru" sz="800">
              <a:solidFill>
                <a:srgbClr val="666666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14184587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>
                <a:latin typeface="Georgia"/>
                <a:ea typeface="Georgia"/>
                <a:cs typeface="Georgia"/>
                <a:sym typeface="Georgia"/>
              </a:rPr>
              <a:t>Syntactic feature</a:t>
            </a:r>
          </a:p>
        </p:txBody>
      </p:sp>
      <p:pic>
        <p:nvPicPr>
          <p:cNvPr id="154" name="Shape 154" descr="db-10d41bd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0899" y="1220899"/>
            <a:ext cx="1118575" cy="1118575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Shape 155"/>
          <p:cNvSpPr txBox="1"/>
          <p:nvPr/>
        </p:nvSpPr>
        <p:spPr>
          <a:xfrm>
            <a:off x="317437" y="2386500"/>
            <a:ext cx="1525500" cy="20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ru" sz="2400" b="1">
                <a:solidFill>
                  <a:schemeClr val="accent3"/>
                </a:solidFill>
                <a:latin typeface="Georgia"/>
                <a:ea typeface="Georgia"/>
                <a:cs typeface="Georgia"/>
                <a:sym typeface="Georgia"/>
              </a:rPr>
              <a:t>Отзывы</a:t>
            </a:r>
          </a:p>
        </p:txBody>
      </p:sp>
      <p:sp>
        <p:nvSpPr>
          <p:cNvPr id="156" name="Shape 156"/>
          <p:cNvSpPr/>
          <p:nvPr/>
        </p:nvSpPr>
        <p:spPr>
          <a:xfrm>
            <a:off x="1711300" y="1651187"/>
            <a:ext cx="831900" cy="258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57" name="Shape 157" descr="701046fc96daaac1e40d73b93c032b6e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15025" y="1493837"/>
            <a:ext cx="2509350" cy="572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Shape 158" descr="remote-api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68985" y="1831826"/>
            <a:ext cx="1235625" cy="1235625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Shape 159"/>
          <p:cNvSpPr/>
          <p:nvPr/>
        </p:nvSpPr>
        <p:spPr>
          <a:xfrm>
            <a:off x="5261475" y="1671100"/>
            <a:ext cx="1118700" cy="2055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0" name="Shape 160"/>
          <p:cNvSpPr txBox="1"/>
          <p:nvPr/>
        </p:nvSpPr>
        <p:spPr>
          <a:xfrm>
            <a:off x="6258900" y="1409225"/>
            <a:ext cx="2509200" cy="65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ru">
                <a:latin typeface="Georgia"/>
                <a:ea typeface="Georgia"/>
                <a:cs typeface="Georgia"/>
                <a:sym typeface="Georgia"/>
              </a:rPr>
              <a:t>Синтаксические деревья для всех предложений из отзывов пользователей</a:t>
            </a:r>
          </a:p>
        </p:txBody>
      </p:sp>
      <p:pic>
        <p:nvPicPr>
          <p:cNvPr id="161" name="Shape 161" descr="db-10d41bd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4399" y="2918474"/>
            <a:ext cx="1118575" cy="1118575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Shape 162"/>
          <p:cNvSpPr txBox="1"/>
          <p:nvPr/>
        </p:nvSpPr>
        <p:spPr>
          <a:xfrm>
            <a:off x="344725" y="4077550"/>
            <a:ext cx="1652400" cy="20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ru" sz="2400" b="1">
                <a:solidFill>
                  <a:schemeClr val="accent3"/>
                </a:solidFill>
                <a:latin typeface="Georgia"/>
                <a:ea typeface="Georgia"/>
                <a:cs typeface="Georgia"/>
                <a:sym typeface="Georgia"/>
              </a:rPr>
              <a:t>Аспекты</a:t>
            </a:r>
          </a:p>
        </p:txBody>
      </p:sp>
      <p:sp>
        <p:nvSpPr>
          <p:cNvPr id="163" name="Shape 163"/>
          <p:cNvSpPr/>
          <p:nvPr/>
        </p:nvSpPr>
        <p:spPr>
          <a:xfrm>
            <a:off x="1842950" y="3475925"/>
            <a:ext cx="4582200" cy="258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4" name="Shape 164"/>
          <p:cNvSpPr/>
          <p:nvPr/>
        </p:nvSpPr>
        <p:spPr>
          <a:xfrm rot="5400000">
            <a:off x="6934200" y="2623500"/>
            <a:ext cx="1158600" cy="2055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5" name="Shape 165"/>
          <p:cNvSpPr txBox="1"/>
          <p:nvPr/>
        </p:nvSpPr>
        <p:spPr>
          <a:xfrm>
            <a:off x="6258900" y="3385975"/>
            <a:ext cx="2509200" cy="65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ru">
                <a:latin typeface="Georgia"/>
                <a:ea typeface="Georgia"/>
                <a:cs typeface="Georgia"/>
                <a:sym typeface="Georgia"/>
              </a:rPr>
              <a:t>Нахождение кратчайшей дистанции между каждой парой аспектов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ru" sz="800" b="1" smtClean="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Построение иерархии аспектов по пользовательским отзывам об электронных устройствах. Репина А.А.   </a:t>
            </a:r>
            <a:fld id="{00000000-1234-1234-1234-123412341234}" type="slidenum">
              <a:rPr lang="ru" sz="800" smtClean="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15</a:t>
            </a:fld>
            <a:endParaRPr lang="ru" sz="800">
              <a:solidFill>
                <a:srgbClr val="666666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Пример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ru" sz="800" b="1" smtClean="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Построение иерархии аспектов по пользовательским отзывам об электронных устройствах. Репина А.А.   </a:t>
            </a:r>
            <a:fld id="{00000000-1234-1234-1234-123412341234}" type="slidenum">
              <a:rPr lang="ru" sz="800" smtClean="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16</a:t>
            </a:fld>
            <a:endParaRPr lang="ru" sz="800">
              <a:solidFill>
                <a:srgbClr val="666666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8201954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>
                <a:latin typeface="Georgia"/>
                <a:ea typeface="Georgia"/>
                <a:cs typeface="Georgia"/>
                <a:sym typeface="Georgia"/>
              </a:rPr>
              <a:t>Lexical feature</a:t>
            </a:r>
          </a:p>
        </p:txBody>
      </p:sp>
      <p:sp>
        <p:nvSpPr>
          <p:cNvPr id="171" name="Shape 171"/>
          <p:cNvSpPr txBox="1">
            <a:spLocks noGrp="1"/>
          </p:cNvSpPr>
          <p:nvPr>
            <p:ph type="body" idx="1"/>
          </p:nvPr>
        </p:nvSpPr>
        <p:spPr>
          <a:xfrm>
            <a:off x="311700" y="2079825"/>
            <a:ext cx="8520600" cy="769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ru" sz="28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ABS(LENGTH(ASPECT#1)-LENGTH(ASPECT#2))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ru" sz="800" b="1" smtClean="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Построение иерархии аспектов по пользовательским отзывам об электронных устройствах. Репина А.А.   </a:t>
            </a:r>
            <a:fld id="{00000000-1234-1234-1234-123412341234}" type="slidenum">
              <a:rPr lang="ru" sz="800" smtClean="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17</a:t>
            </a:fld>
            <a:endParaRPr lang="ru" sz="800">
              <a:solidFill>
                <a:srgbClr val="666666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Пример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ru" sz="800" b="1" smtClean="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Построение иерархии аспектов по пользовательским отзывам об электронных устройствах. Репина А.А.   </a:t>
            </a:r>
            <a:fld id="{00000000-1234-1234-1234-123412341234}" type="slidenum">
              <a:rPr lang="ru" sz="800" smtClean="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18</a:t>
            </a:fld>
            <a:endParaRPr lang="ru" sz="800">
              <a:solidFill>
                <a:srgbClr val="666666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3279358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Семантическая дистанция</a:t>
            </a:r>
          </a:p>
        </p:txBody>
      </p:sp>
      <p:sp>
        <p:nvSpPr>
          <p:cNvPr id="178" name="Shape 17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spcBef>
                <a:spcPts val="0"/>
              </a:spcBef>
              <a:buClr>
                <a:srgbClr val="000000"/>
              </a:buClr>
              <a:buSzPct val="100000"/>
              <a:buFont typeface="Georgia"/>
              <a:buChar char="●"/>
            </a:pPr>
            <a:r>
              <a:rPr lang="ru" sz="2000" dirty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PMI Review</a:t>
            </a:r>
          </a:p>
          <a:p>
            <a:pPr marL="457200" lvl="0" indent="-419100" rtl="0">
              <a:spcBef>
                <a:spcPts val="0"/>
              </a:spcBef>
              <a:buClr>
                <a:srgbClr val="000000"/>
              </a:buClr>
              <a:buSzPct val="100000"/>
              <a:buFont typeface="Georgia"/>
              <a:buChar char="●"/>
            </a:pPr>
            <a:r>
              <a:rPr lang="ru" sz="2000" dirty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PMI Sentence</a:t>
            </a:r>
          </a:p>
          <a:p>
            <a:pPr marL="457200" lvl="0" indent="-419100" rtl="0">
              <a:spcBef>
                <a:spcPts val="0"/>
              </a:spcBef>
              <a:buClr>
                <a:srgbClr val="000000"/>
              </a:buClr>
              <a:buSzPct val="100000"/>
              <a:buFont typeface="Georgia"/>
              <a:buChar char="●"/>
            </a:pPr>
            <a:r>
              <a:rPr lang="ru" sz="2000" dirty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Local context</a:t>
            </a:r>
          </a:p>
          <a:p>
            <a:pPr marL="457200" lvl="0" indent="-419100" rtl="0">
              <a:spcBef>
                <a:spcPts val="0"/>
              </a:spcBef>
              <a:buClr>
                <a:srgbClr val="000000"/>
              </a:buClr>
              <a:buSzPct val="100000"/>
              <a:buFont typeface="Georgia"/>
              <a:buChar char="●"/>
            </a:pPr>
            <a:r>
              <a:rPr lang="ru" sz="2000" dirty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Global context</a:t>
            </a:r>
          </a:p>
          <a:p>
            <a:pPr marL="457200" lvl="0" indent="-419100" rtl="0">
              <a:spcBef>
                <a:spcPts val="0"/>
              </a:spcBef>
              <a:buClr>
                <a:srgbClr val="000000"/>
              </a:buClr>
              <a:buSzPct val="100000"/>
              <a:buFont typeface="Georgia"/>
              <a:buChar char="●"/>
            </a:pPr>
            <a:r>
              <a:rPr lang="ru" sz="2000" dirty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Lexical</a:t>
            </a:r>
          </a:p>
          <a:p>
            <a:pPr marL="457200" lvl="0" indent="-419100" rtl="0">
              <a:spcBef>
                <a:spcPts val="0"/>
              </a:spcBef>
              <a:buClr>
                <a:srgbClr val="000000"/>
              </a:buClr>
              <a:buSzPct val="100000"/>
              <a:buFont typeface="Georgia"/>
              <a:buChar char="●"/>
            </a:pPr>
            <a:r>
              <a:rPr lang="ru" sz="2000" dirty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Syntactic</a:t>
            </a:r>
          </a:p>
        </p:txBody>
      </p:sp>
      <p:sp>
        <p:nvSpPr>
          <p:cNvPr id="180" name="Shape 180"/>
          <p:cNvSpPr/>
          <p:nvPr/>
        </p:nvSpPr>
        <p:spPr>
          <a:xfrm>
            <a:off x="2969450" y="1187787"/>
            <a:ext cx="1299000" cy="3261000"/>
          </a:xfrm>
          <a:prstGeom prst="rightBrace">
            <a:avLst>
              <a:gd name="adj1" fmla="val 8333"/>
              <a:gd name="adj2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1" name="Shape 181"/>
          <p:cNvSpPr txBox="1"/>
          <p:nvPr/>
        </p:nvSpPr>
        <p:spPr>
          <a:xfrm>
            <a:off x="4339275" y="2165100"/>
            <a:ext cx="4348200" cy="1422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R="0"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ru" sz="3000">
                <a:latin typeface="Georgia"/>
                <a:ea typeface="Georgia"/>
                <a:cs typeface="Georgia"/>
                <a:sym typeface="Georgia"/>
              </a:rPr>
              <a:t>Semantic distance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ru" sz="800" b="1" smtClean="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Построение иерархии аспектов по пользовательским отзывам об электронных устройствах. Репина А.А.   </a:t>
            </a:r>
            <a:fld id="{00000000-1234-1234-1234-123412341234}" type="slidenum">
              <a:rPr lang="ru" sz="800" smtClean="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19</a:t>
            </a:fld>
            <a:endParaRPr lang="ru" sz="800">
              <a:solidFill>
                <a:srgbClr val="666666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/>
              <a:t>Цель</a:t>
            </a:r>
          </a:p>
        </p:txBody>
      </p:sp>
      <p:pic>
        <p:nvPicPr>
          <p:cNvPr id="64" name="Shape 64" descr="3-63917_1_6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9649" y="1926599"/>
            <a:ext cx="3604100" cy="30755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R="127000" lvl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построение иерархии аспектов по пользовательским отзывам об электронных устройствах на основе производной иерархии, построенной вручную          </a:t>
            </a:r>
          </a:p>
          <a:p>
            <a:pPr lvl="0">
              <a:spcBef>
                <a:spcPts val="0"/>
              </a:spcBef>
              <a:buNone/>
            </a:pPr>
            <a:endParaRPr sz="24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ru" sz="800" b="1" smtClean="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Построение иерархии аспектов по пользовательским отзывам об электронных устройствах. Репина А.А.   </a:t>
            </a:r>
            <a:fld id="{00000000-1234-1234-1234-123412341234}" type="slidenum">
              <a:rPr lang="ru" sz="800" smtClean="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2</a:t>
            </a:fld>
            <a:endParaRPr lang="ru" sz="800">
              <a:solidFill>
                <a:srgbClr val="666666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/>
              <a:t>Семантическая дистанция</a:t>
            </a:r>
          </a:p>
        </p:txBody>
      </p:sp>
      <p:sp>
        <p:nvSpPr>
          <p:cNvPr id="187" name="Shape 187"/>
          <p:cNvSpPr txBox="1">
            <a:spLocks noGrp="1"/>
          </p:cNvSpPr>
          <p:nvPr>
            <p:ph type="body" idx="1"/>
          </p:nvPr>
        </p:nvSpPr>
        <p:spPr>
          <a:xfrm>
            <a:off x="287850" y="1812125"/>
            <a:ext cx="8520600" cy="1237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ru" sz="14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f – вектор характеристик, η – константное значение, равное 0.4, I – единичная матрица, d – вектор, содержащий в себе все кратчайшие пути между идеальными аспектами в построенном вручную дереве</a:t>
            </a:r>
          </a:p>
        </p:txBody>
      </p:sp>
      <p:pic>
        <p:nvPicPr>
          <p:cNvPr id="189" name="Shape 1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7562" y="1113325"/>
            <a:ext cx="4808874" cy="7920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0" name="Shape 190"/>
          <p:cNvGrpSpPr/>
          <p:nvPr/>
        </p:nvGrpSpPr>
        <p:grpSpPr>
          <a:xfrm>
            <a:off x="56775" y="2810750"/>
            <a:ext cx="9025627" cy="894200"/>
            <a:chOff x="75900" y="3271350"/>
            <a:chExt cx="9025627" cy="894200"/>
          </a:xfrm>
        </p:grpSpPr>
        <p:pic>
          <p:nvPicPr>
            <p:cNvPr id="191" name="Shape 191"/>
            <p:cNvPicPr preferRelativeResize="0"/>
            <p:nvPr/>
          </p:nvPicPr>
          <p:blipFill rotWithShape="1">
            <a:blip r:embed="rId4">
              <a:alphaModFix/>
            </a:blip>
            <a:srcRect r="1293"/>
            <a:stretch/>
          </p:blipFill>
          <p:spPr>
            <a:xfrm>
              <a:off x="75900" y="3271350"/>
              <a:ext cx="9025627" cy="894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2" name="Shape 192"/>
            <p:cNvSpPr/>
            <p:nvPr/>
          </p:nvSpPr>
          <p:spPr>
            <a:xfrm>
              <a:off x="7409325" y="3852850"/>
              <a:ext cx="114600" cy="1338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93" name="Shape 193"/>
          <p:cNvSpPr txBox="1"/>
          <p:nvPr/>
        </p:nvSpPr>
        <p:spPr>
          <a:xfrm>
            <a:off x="-47700" y="3644375"/>
            <a:ext cx="9191700" cy="72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ru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w - вектор, вычисленный на шаг раньше, а другие множители являются значениями характеристик для конкретной пары аспектов, которые получаются путем извлечения из баз данных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ru" sz="800" b="1" smtClean="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Построение иерархии аспектов по пользовательским отзывам об электронных устройствах. Репина А.А.   </a:t>
            </a:r>
            <a:fld id="{00000000-1234-1234-1234-123412341234}" type="slidenum">
              <a:rPr lang="ru" sz="800" smtClean="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20</a:t>
            </a:fld>
            <a:endParaRPr lang="ru" sz="800">
              <a:solidFill>
                <a:srgbClr val="666666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Пример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Взять из </a:t>
            </a:r>
            <a:r>
              <a:rPr lang="ru-RU" dirty="0" err="1" smtClean="0"/>
              <a:t>пз</a:t>
            </a:r>
            <a:r>
              <a:rPr lang="ru-RU" smtClean="0"/>
              <a:t> таблицу</a:t>
            </a:r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ru" sz="800" b="1" smtClean="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Построение иерархии аспектов по пользовательским отзывам об электронных устройствах. Репина А.А.   </a:t>
            </a:r>
            <a:fld id="{00000000-1234-1234-1234-123412341234}" type="slidenum">
              <a:rPr lang="ru" sz="800" smtClean="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21</a:t>
            </a:fld>
            <a:endParaRPr lang="ru" sz="800">
              <a:solidFill>
                <a:srgbClr val="666666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11753137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>
                <a:latin typeface="Georgia"/>
                <a:ea typeface="Georgia"/>
                <a:cs typeface="Georgia"/>
                <a:sym typeface="Georgia"/>
              </a:rPr>
              <a:t>RandomForest</a:t>
            </a:r>
          </a:p>
        </p:txBody>
      </p:sp>
      <p:sp>
        <p:nvSpPr>
          <p:cNvPr id="199" name="Shape 199"/>
          <p:cNvSpPr txBox="1">
            <a:spLocks noGrp="1"/>
          </p:cNvSpPr>
          <p:nvPr>
            <p:ph type="body" idx="1"/>
          </p:nvPr>
        </p:nvSpPr>
        <p:spPr>
          <a:xfrm>
            <a:off x="311700" y="1527475"/>
            <a:ext cx="2776200" cy="2136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Предвычисленные реальные длины путей для каждой пары идеальных аспектов, а также набор из 6 характеристик для каждой пары аспектов</a:t>
            </a:r>
          </a:p>
        </p:txBody>
      </p:sp>
      <p:pic>
        <p:nvPicPr>
          <p:cNvPr id="201" name="Shape 201" descr="a_random_forest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3498" y="1532250"/>
            <a:ext cx="3215949" cy="241395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Shape 202"/>
          <p:cNvSpPr/>
          <p:nvPr/>
        </p:nvSpPr>
        <p:spPr>
          <a:xfrm>
            <a:off x="3174050" y="2418775"/>
            <a:ext cx="1463100" cy="3537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" name="Номер слайда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ru" sz="800" b="1" smtClean="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Построение иерархии аспектов по пользовательским отзывам об электронных устройствах. Репина А.А.   </a:t>
            </a:r>
            <a:fld id="{00000000-1234-1234-1234-123412341234}" type="slidenum">
              <a:rPr lang="ru" sz="800" smtClean="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22</a:t>
            </a:fld>
            <a:endParaRPr lang="ru" sz="800">
              <a:solidFill>
                <a:srgbClr val="666666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Пример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ru" sz="800" b="1" smtClean="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Построение иерархии аспектов по пользовательским отзывам об электронных устройствах. Репина А.А.   </a:t>
            </a:r>
            <a:fld id="{00000000-1234-1234-1234-123412341234}" type="slidenum">
              <a:rPr lang="ru" sz="800" smtClean="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23</a:t>
            </a:fld>
            <a:endParaRPr lang="ru" sz="800">
              <a:solidFill>
                <a:srgbClr val="666666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9438632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Shape 2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520" y="881822"/>
            <a:ext cx="8360960" cy="3263124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Shape 210"/>
          <p:cNvSpPr txBox="1">
            <a:spLocks noGrp="1"/>
          </p:cNvSpPr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/>
              <a:t>Построение иерархии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ru" sz="800" b="1" smtClean="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Построение иерархии аспектов по пользовательским отзывам об электронных устройствах. Репина А.А.   </a:t>
            </a:r>
            <a:fld id="{00000000-1234-1234-1234-123412341234}" type="slidenum">
              <a:rPr lang="ru" sz="800" smtClean="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24</a:t>
            </a:fld>
            <a:endParaRPr lang="ru" sz="800">
              <a:solidFill>
                <a:srgbClr val="666666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 txBox="1"/>
          <p:nvPr/>
        </p:nvSpPr>
        <p:spPr>
          <a:xfrm>
            <a:off x="668791" y="813425"/>
            <a:ext cx="3000000" cy="3131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 sz="1200" b="1" dirty="0">
                <a:solidFill>
                  <a:schemeClr val="accent3"/>
                </a:solidFill>
              </a:rPr>
              <a:t>Зеркальные фотоаппараты</a:t>
            </a:r>
          </a:p>
          <a:p>
            <a:pPr marL="457200" lvl="0" indent="-311150" rtl="0">
              <a:spcBef>
                <a:spcPts val="0"/>
              </a:spcBef>
              <a:buSzPct val="100000"/>
              <a:buChar char="●"/>
            </a:pPr>
            <a:r>
              <a:rPr lang="ru" sz="1200" dirty="0">
                <a:latin typeface="Georgia"/>
                <a:ea typeface="Georgia"/>
                <a:cs typeface="Georgia"/>
                <a:sym typeface="Proxima Nova"/>
              </a:rPr>
              <a:t>Общая информация</a:t>
            </a:r>
          </a:p>
          <a:p>
            <a:pPr marL="914400" lvl="1" indent="-311150" rtl="0">
              <a:spcBef>
                <a:spcPts val="0"/>
              </a:spcBef>
              <a:buSzPct val="100000"/>
              <a:buChar char="○"/>
            </a:pPr>
            <a:r>
              <a:rPr lang="ru" sz="1200" dirty="0">
                <a:latin typeface="Georgia"/>
                <a:ea typeface="Georgia"/>
                <a:cs typeface="Georgia"/>
                <a:sym typeface="Proxima Nova"/>
              </a:rPr>
              <a:t>Категория</a:t>
            </a:r>
          </a:p>
          <a:p>
            <a:pPr marL="914400" lvl="1" indent="-311150" rtl="0">
              <a:spcBef>
                <a:spcPts val="0"/>
              </a:spcBef>
              <a:buSzPct val="100000"/>
              <a:buChar char="○"/>
            </a:pPr>
            <a:r>
              <a:rPr lang="ru" sz="1200" dirty="0">
                <a:latin typeface="Georgia"/>
                <a:ea typeface="Georgia"/>
                <a:cs typeface="Georgia"/>
                <a:sym typeface="Proxima Nova"/>
              </a:rPr>
              <a:t>Тип</a:t>
            </a:r>
          </a:p>
          <a:p>
            <a:pPr marL="914400" lvl="1" indent="-311150" rtl="0">
              <a:spcBef>
                <a:spcPts val="0"/>
              </a:spcBef>
              <a:buSzPct val="100000"/>
              <a:buChar char="○"/>
            </a:pPr>
            <a:r>
              <a:rPr lang="ru" sz="1200" dirty="0">
                <a:latin typeface="Georgia"/>
                <a:ea typeface="Georgia"/>
                <a:cs typeface="Georgia"/>
                <a:sym typeface="Proxima Nova"/>
              </a:rPr>
              <a:t>Цвет</a:t>
            </a:r>
          </a:p>
          <a:p>
            <a:pPr marL="914400" lvl="1" indent="-311150" rtl="0">
              <a:spcBef>
                <a:spcPts val="0"/>
              </a:spcBef>
              <a:buSzPct val="100000"/>
              <a:buChar char="○"/>
            </a:pPr>
            <a:r>
              <a:rPr lang="ru" sz="1200" dirty="0">
                <a:latin typeface="Georgia"/>
                <a:ea typeface="Georgia"/>
                <a:cs typeface="Georgia"/>
                <a:sym typeface="Proxima Nova"/>
              </a:rPr>
              <a:t>Производитель</a:t>
            </a:r>
          </a:p>
          <a:p>
            <a:pPr marL="914400" lvl="1" indent="-311150" rtl="0">
              <a:spcBef>
                <a:spcPts val="0"/>
              </a:spcBef>
              <a:buSzPct val="100000"/>
              <a:buChar char="○"/>
            </a:pPr>
            <a:r>
              <a:rPr lang="ru" sz="1200" dirty="0">
                <a:latin typeface="Georgia"/>
                <a:ea typeface="Georgia"/>
                <a:cs typeface="Georgia"/>
                <a:sym typeface="Proxima Nova"/>
              </a:rPr>
              <a:t>Цена</a:t>
            </a:r>
          </a:p>
          <a:p>
            <a:pPr marL="457200" lvl="0" indent="-311150" rtl="0">
              <a:spcBef>
                <a:spcPts val="0"/>
              </a:spcBef>
              <a:buSzPct val="100000"/>
              <a:buChar char="●"/>
            </a:pPr>
            <a:r>
              <a:rPr lang="ru" sz="1200" dirty="0">
                <a:latin typeface="Georgia"/>
                <a:ea typeface="Georgia"/>
                <a:cs typeface="Georgia"/>
                <a:sym typeface="Proxima Nova"/>
              </a:rPr>
              <a:t>Характеристики</a:t>
            </a:r>
          </a:p>
          <a:p>
            <a:pPr marL="914400" lvl="1" indent="-311150" rtl="0">
              <a:spcBef>
                <a:spcPts val="0"/>
              </a:spcBef>
              <a:buSzPct val="100000"/>
              <a:buChar char="○"/>
            </a:pPr>
            <a:r>
              <a:rPr lang="ru" sz="1200" dirty="0">
                <a:latin typeface="Georgia"/>
                <a:ea typeface="Georgia"/>
                <a:cs typeface="Georgia"/>
                <a:sym typeface="Proxima Nova"/>
              </a:rPr>
              <a:t>Тип матрицы</a:t>
            </a:r>
          </a:p>
          <a:p>
            <a:pPr marL="914400" lvl="1" indent="-311150" rtl="0">
              <a:spcBef>
                <a:spcPts val="0"/>
              </a:spcBef>
              <a:buSzPct val="100000"/>
              <a:buChar char="○"/>
            </a:pPr>
            <a:r>
              <a:rPr lang="ru" sz="1200" dirty="0">
                <a:latin typeface="Georgia"/>
                <a:ea typeface="Georgia"/>
                <a:cs typeface="Georgia"/>
                <a:sym typeface="Proxima Nova"/>
              </a:rPr>
              <a:t>Кроп-фактор</a:t>
            </a:r>
          </a:p>
          <a:p>
            <a:pPr marL="914400" lvl="1" indent="-311150" rtl="0">
              <a:spcBef>
                <a:spcPts val="0"/>
              </a:spcBef>
              <a:buSzPct val="100000"/>
              <a:buChar char="○"/>
            </a:pPr>
            <a:r>
              <a:rPr lang="ru" sz="1200" dirty="0">
                <a:latin typeface="Georgia"/>
                <a:ea typeface="Georgia"/>
                <a:cs typeface="Georgia"/>
                <a:sym typeface="Proxima Nova"/>
              </a:rPr>
              <a:t>Физический размер матрицы</a:t>
            </a:r>
          </a:p>
          <a:p>
            <a:pPr marL="914400" lvl="1" indent="-311150" rtl="0">
              <a:spcBef>
                <a:spcPts val="0"/>
              </a:spcBef>
              <a:buSzPct val="100000"/>
              <a:buChar char="○"/>
            </a:pPr>
            <a:r>
              <a:rPr lang="ru" sz="1200" dirty="0">
                <a:latin typeface="Georgia"/>
                <a:ea typeface="Georgia"/>
                <a:cs typeface="Georgia"/>
                <a:sym typeface="Proxima Nova"/>
              </a:rPr>
              <a:t>Разрешение матрицы</a:t>
            </a:r>
          </a:p>
          <a:p>
            <a:pPr marL="914400" lvl="1" indent="-311150" rtl="0">
              <a:spcBef>
                <a:spcPts val="0"/>
              </a:spcBef>
              <a:buSzPct val="100000"/>
              <a:buChar char="○"/>
            </a:pPr>
            <a:r>
              <a:rPr lang="ru" sz="1200" dirty="0">
                <a:latin typeface="Georgia"/>
                <a:ea typeface="Georgia"/>
                <a:cs typeface="Georgia"/>
                <a:sym typeface="Proxima Nova"/>
              </a:rPr>
              <a:t>Формат файлов</a:t>
            </a:r>
          </a:p>
          <a:p>
            <a:pPr marL="914400" lvl="1" indent="-311150" rtl="0">
              <a:spcBef>
                <a:spcPts val="0"/>
              </a:spcBef>
              <a:buSzPct val="100000"/>
              <a:buChar char="○"/>
            </a:pPr>
            <a:r>
              <a:rPr lang="ru" sz="1200" dirty="0">
                <a:latin typeface="Georgia"/>
                <a:ea typeface="Georgia"/>
                <a:cs typeface="Georgia"/>
                <a:sym typeface="Proxima Nova"/>
              </a:rPr>
              <a:t>Разрешение</a:t>
            </a:r>
          </a:p>
          <a:p>
            <a:pPr marL="914400" lvl="1" indent="-311150" rtl="0">
              <a:spcBef>
                <a:spcPts val="0"/>
              </a:spcBef>
              <a:buSzPct val="100000"/>
              <a:buChar char="○"/>
            </a:pPr>
            <a:r>
              <a:rPr lang="ru" sz="1200" dirty="0">
                <a:latin typeface="Georgia"/>
                <a:ea typeface="Georgia"/>
                <a:cs typeface="Georgia"/>
                <a:sym typeface="Proxima Nova"/>
              </a:rPr>
              <a:t>Съемка видео</a:t>
            </a:r>
          </a:p>
          <a:p>
            <a:pPr marL="914400" lvl="1" indent="-311150" rtl="0">
              <a:spcBef>
                <a:spcPts val="0"/>
              </a:spcBef>
              <a:buSzPct val="100000"/>
              <a:buChar char="○"/>
            </a:pPr>
            <a:r>
              <a:rPr lang="ru" sz="1200" dirty="0">
                <a:latin typeface="Georgia"/>
                <a:ea typeface="Georgia"/>
                <a:cs typeface="Georgia"/>
                <a:sym typeface="Proxima Nova"/>
              </a:rPr>
              <a:t>Скоростная съемка</a:t>
            </a:r>
          </a:p>
          <a:p>
            <a:pPr marL="914400" lvl="1" indent="-311150" rtl="0">
              <a:spcBef>
                <a:spcPts val="0"/>
              </a:spcBef>
              <a:buSzPct val="100000"/>
              <a:buChar char="○"/>
            </a:pPr>
            <a:r>
              <a:rPr lang="ru" sz="1200" dirty="0">
                <a:latin typeface="Georgia"/>
                <a:ea typeface="Georgia"/>
                <a:cs typeface="Georgia"/>
                <a:sym typeface="Proxima Nova"/>
              </a:rPr>
              <a:t>Таймер</a:t>
            </a:r>
          </a:p>
          <a:p>
            <a:pPr marL="914400" lvl="1" indent="-311150" rtl="0">
              <a:spcBef>
                <a:spcPts val="0"/>
              </a:spcBef>
              <a:buSzPct val="100000"/>
              <a:buChar char="○"/>
            </a:pPr>
            <a:r>
              <a:rPr lang="ru" sz="1200" dirty="0">
                <a:latin typeface="Georgia"/>
                <a:ea typeface="Georgia"/>
                <a:cs typeface="Georgia"/>
                <a:sym typeface="Proxima Nova"/>
              </a:rPr>
              <a:t>Разъемы</a:t>
            </a:r>
          </a:p>
          <a:p>
            <a:pPr marL="914400" lvl="1" indent="-311150" rtl="0">
              <a:spcBef>
                <a:spcPts val="0"/>
              </a:spcBef>
              <a:buSzPct val="100000"/>
              <a:buChar char="○"/>
            </a:pPr>
            <a:r>
              <a:rPr lang="ru" sz="1200" dirty="0">
                <a:latin typeface="Georgia"/>
                <a:ea typeface="Georgia"/>
                <a:cs typeface="Georgia"/>
                <a:sym typeface="Proxima Nova"/>
              </a:rPr>
              <a:t>Карты памяти</a:t>
            </a:r>
          </a:p>
          <a:p>
            <a:pPr marL="914400" lvl="1" indent="-311150" rtl="0">
              <a:spcBef>
                <a:spcPts val="0"/>
              </a:spcBef>
              <a:buSzPct val="100000"/>
              <a:buChar char="○"/>
            </a:pPr>
            <a:r>
              <a:rPr lang="ru" sz="1200" dirty="0">
                <a:latin typeface="Georgia"/>
                <a:ea typeface="Georgia"/>
                <a:cs typeface="Georgia"/>
                <a:sym typeface="Proxima Nova"/>
              </a:rPr>
              <a:t>Элемент питания</a:t>
            </a: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Georgia"/>
              <a:ea typeface="Georgia"/>
              <a:cs typeface="Georgia"/>
              <a:sym typeface="Proxima Nova"/>
            </a:endParaRPr>
          </a:p>
        </p:txBody>
      </p:sp>
      <p:sp>
        <p:nvSpPr>
          <p:cNvPr id="217" name="Shape 217"/>
          <p:cNvSpPr txBox="1"/>
          <p:nvPr/>
        </p:nvSpPr>
        <p:spPr>
          <a:xfrm>
            <a:off x="4368550" y="879275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914400" lvl="1" indent="-311150">
              <a:buSzPct val="100000"/>
              <a:buChar char="○"/>
            </a:pPr>
            <a:r>
              <a:rPr lang="ru" sz="1200" dirty="0">
                <a:latin typeface="Georgia"/>
                <a:ea typeface="Georgia"/>
                <a:cs typeface="Georgia"/>
              </a:rPr>
              <a:t>Дисплей</a:t>
            </a:r>
          </a:p>
          <a:p>
            <a:pPr marL="1371600" lvl="2" indent="-311150">
              <a:buSzPct val="100000"/>
              <a:buChar char="■"/>
            </a:pPr>
            <a:r>
              <a:rPr lang="ru" sz="1200" dirty="0">
                <a:latin typeface="Georgia"/>
                <a:ea typeface="Georgia"/>
                <a:cs typeface="Georgia"/>
              </a:rPr>
              <a:t>Тип дисплея</a:t>
            </a:r>
          </a:p>
          <a:p>
            <a:pPr marL="1371600" lvl="2" indent="-311150">
              <a:buSzPct val="100000"/>
              <a:buChar char="■"/>
            </a:pPr>
            <a:r>
              <a:rPr lang="ru" sz="1200" dirty="0">
                <a:latin typeface="Georgia"/>
                <a:ea typeface="Georgia"/>
                <a:cs typeface="Georgia"/>
              </a:rPr>
              <a:t>Размер дисплея</a:t>
            </a:r>
          </a:p>
          <a:p>
            <a:pPr marL="914400" lvl="1" indent="-311150">
              <a:buSzPct val="100000"/>
              <a:buChar char="○"/>
            </a:pPr>
            <a:r>
              <a:rPr lang="ru" sz="1200" dirty="0">
                <a:latin typeface="Georgia"/>
                <a:ea typeface="Georgia"/>
                <a:cs typeface="Georgia"/>
              </a:rPr>
              <a:t>Вспышка</a:t>
            </a:r>
          </a:p>
          <a:p>
            <a:pPr marL="1371600" lvl="2" indent="-311150">
              <a:buSzPct val="100000"/>
              <a:buChar char="■"/>
            </a:pPr>
            <a:r>
              <a:rPr lang="ru" sz="1200" dirty="0">
                <a:latin typeface="Georgia"/>
                <a:ea typeface="Georgia"/>
                <a:cs typeface="Georgia"/>
              </a:rPr>
              <a:t>Подключение внешней вспышки</a:t>
            </a:r>
          </a:p>
          <a:p>
            <a:pPr marL="914400" lvl="1" indent="-311150">
              <a:buSzPct val="100000"/>
              <a:buChar char="○"/>
            </a:pPr>
            <a:r>
              <a:rPr lang="ru" sz="1200" dirty="0">
                <a:latin typeface="Georgia"/>
                <a:ea typeface="Georgia"/>
                <a:cs typeface="Georgia"/>
              </a:rPr>
              <a:t>Объектив</a:t>
            </a:r>
          </a:p>
          <a:p>
            <a:pPr marL="1371600" lvl="2" indent="-311150">
              <a:buSzPct val="100000"/>
              <a:buChar char="■"/>
            </a:pPr>
            <a:r>
              <a:rPr lang="ru" sz="1200" dirty="0">
                <a:latin typeface="Georgia"/>
                <a:ea typeface="Georgia"/>
                <a:cs typeface="Georgia"/>
              </a:rPr>
              <a:t>Объектив в комплекте</a:t>
            </a:r>
          </a:p>
          <a:p>
            <a:pPr marL="1371600" lvl="2" indent="-311150">
              <a:buSzPct val="100000"/>
              <a:buChar char="■"/>
            </a:pPr>
            <a:r>
              <a:rPr lang="ru" sz="1200" dirty="0">
                <a:latin typeface="Georgia"/>
                <a:ea typeface="Georgia"/>
                <a:cs typeface="Georgia"/>
              </a:rPr>
              <a:t>Оптический зум</a:t>
            </a:r>
          </a:p>
          <a:p>
            <a:pPr marL="1371600" lvl="2" indent="-311150">
              <a:buSzPct val="100000"/>
              <a:buChar char="■"/>
            </a:pPr>
            <a:r>
              <a:rPr lang="ru" sz="1200" dirty="0">
                <a:latin typeface="Georgia"/>
                <a:ea typeface="Georgia"/>
                <a:cs typeface="Georgia"/>
              </a:rPr>
              <a:t>Тип фокусировки</a:t>
            </a:r>
          </a:p>
          <a:p>
            <a:pPr marL="1371600" lvl="2" indent="-311150">
              <a:buSzPct val="100000"/>
              <a:buChar char="■"/>
            </a:pPr>
            <a:r>
              <a:rPr lang="ru" sz="1200" dirty="0">
                <a:latin typeface="Georgia"/>
                <a:ea typeface="Georgia"/>
                <a:cs typeface="Georgia"/>
              </a:rPr>
              <a:t>Расстояние фокусировки</a:t>
            </a:r>
          </a:p>
          <a:p>
            <a:pPr marL="914400" lvl="1" indent="-311150">
              <a:buSzPct val="100000"/>
              <a:buChar char="○"/>
            </a:pPr>
            <a:r>
              <a:rPr lang="ru" sz="1200" dirty="0">
                <a:latin typeface="Georgia"/>
                <a:ea typeface="Georgia"/>
                <a:cs typeface="Georgia"/>
              </a:rPr>
              <a:t>Дополнительно</a:t>
            </a:r>
          </a:p>
          <a:p>
            <a:pPr marL="1371600" lvl="2" indent="-311150">
              <a:buSzPct val="100000"/>
              <a:buChar char="■"/>
            </a:pPr>
            <a:r>
              <a:rPr lang="ru" sz="1200" dirty="0">
                <a:latin typeface="Georgia"/>
                <a:ea typeface="Georgia"/>
                <a:cs typeface="Georgia"/>
              </a:rPr>
              <a:t>Гнездо для крепления штатива</a:t>
            </a:r>
          </a:p>
          <a:p>
            <a:pPr marL="1371600" lvl="2" indent="-311150">
              <a:buSzPct val="100000"/>
              <a:buChar char="■"/>
            </a:pPr>
            <a:r>
              <a:rPr lang="ru" sz="1200" dirty="0">
                <a:latin typeface="Georgia"/>
                <a:ea typeface="Georgia"/>
                <a:cs typeface="Georgia"/>
              </a:rPr>
              <a:t>Особенности</a:t>
            </a:r>
          </a:p>
          <a:p>
            <a:pPr marL="914400" lvl="1" indent="-311150">
              <a:buSzPct val="100000"/>
              <a:buChar char="○"/>
            </a:pPr>
            <a:r>
              <a:rPr lang="ru" sz="1200" dirty="0">
                <a:latin typeface="Georgia"/>
                <a:ea typeface="Georgia"/>
                <a:cs typeface="Georgia"/>
              </a:rPr>
              <a:t>Габариты устройства</a:t>
            </a:r>
          </a:p>
          <a:p>
            <a:pPr marL="1371600" lvl="2" indent="-311150">
              <a:buSzPct val="100000"/>
              <a:buChar char="■"/>
            </a:pPr>
            <a:r>
              <a:rPr lang="ru" sz="1200" dirty="0">
                <a:latin typeface="Georgia"/>
                <a:ea typeface="Georgia"/>
                <a:cs typeface="Georgia"/>
              </a:rPr>
              <a:t>Размеры</a:t>
            </a:r>
          </a:p>
          <a:p>
            <a:pPr marL="1371600" lvl="2" indent="-311150">
              <a:buSzPct val="100000"/>
              <a:buChar char="■"/>
            </a:pPr>
            <a:r>
              <a:rPr lang="ru" sz="1200" dirty="0">
                <a:latin typeface="Georgia"/>
                <a:ea typeface="Georgia"/>
                <a:cs typeface="Georgia"/>
              </a:rPr>
              <a:t>Вес</a:t>
            </a:r>
          </a:p>
          <a:p>
            <a:pPr marL="914400" lvl="1" indent="-311150">
              <a:buSzPct val="100000"/>
              <a:buChar char="○"/>
            </a:pPr>
            <a:r>
              <a:rPr lang="ru" sz="1200" dirty="0">
                <a:latin typeface="Georgia"/>
                <a:ea typeface="Georgia"/>
                <a:cs typeface="Georgia"/>
              </a:rPr>
              <a:t>Упаковка</a:t>
            </a:r>
          </a:p>
          <a:p>
            <a:pPr marL="1371600" lvl="2" indent="-311150">
              <a:buSzPct val="100000"/>
              <a:buChar char="■"/>
            </a:pPr>
            <a:r>
              <a:rPr lang="ru" sz="1200" dirty="0">
                <a:latin typeface="Georgia"/>
                <a:ea typeface="Georgia"/>
                <a:cs typeface="Georgia"/>
              </a:rPr>
              <a:t>Размер упаковки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ru" sz="800" b="1" dirty="0" smtClean="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Построение иерархии аспектов по пользовательским отзывам об электронных устройствах. Репина А.А.   </a:t>
            </a:r>
            <a:fld id="{00000000-1234-1234-1234-123412341234}" type="slidenum">
              <a:rPr lang="ru" sz="800" smtClean="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25</a:t>
            </a:fld>
            <a:endParaRPr lang="ru" sz="800" dirty="0">
              <a:solidFill>
                <a:srgbClr val="666666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ru" sz="46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Спасибо за внимание!</a:t>
            </a:r>
          </a:p>
          <a:p>
            <a:pPr lvl="0" algn="ctr">
              <a:spcBef>
                <a:spcPts val="0"/>
              </a:spcBef>
              <a:buNone/>
            </a:pPr>
            <a:r>
              <a:rPr lang="ru" sz="32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Репина Анастасия Андреевна</a:t>
            </a:r>
          </a:p>
          <a:p>
            <a:pPr lvl="0" algn="ctr">
              <a:spcBef>
                <a:spcPts val="0"/>
              </a:spcBef>
              <a:buNone/>
            </a:pPr>
            <a:r>
              <a:rPr lang="ru" sz="28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aarepina@edu.hse.ru</a:t>
            </a:r>
          </a:p>
          <a:p>
            <a:pPr lvl="0" algn="ctr">
              <a:spcBef>
                <a:spcPts val="0"/>
              </a:spcBef>
              <a:buNone/>
            </a:pPr>
            <a:endParaRPr sz="28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lvl="0" algn="ctr">
              <a:spcBef>
                <a:spcPts val="0"/>
              </a:spcBef>
              <a:buNone/>
            </a:pPr>
            <a:r>
              <a:rPr lang="ru" sz="28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Москва 2017</a:t>
            </a:r>
          </a:p>
        </p:txBody>
      </p:sp>
      <p:sp>
        <p:nvSpPr>
          <p:cNvPr id="223" name="Shape 2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Термины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>
                <a:solidFill>
                  <a:srgbClr val="000000"/>
                </a:solidFill>
              </a:rPr>
              <a:t>Аспект </a:t>
            </a:r>
            <a:r>
              <a:rPr lang="mr-IN" dirty="0" smtClean="0">
                <a:solidFill>
                  <a:srgbClr val="000000"/>
                </a:solidFill>
              </a:rPr>
              <a:t>–</a:t>
            </a:r>
            <a:r>
              <a:rPr lang="ru-RU" dirty="0" smtClean="0">
                <a:solidFill>
                  <a:srgbClr val="000000"/>
                </a:solidFill>
              </a:rPr>
              <a:t> </a:t>
            </a:r>
          </a:p>
          <a:p>
            <a:r>
              <a:rPr lang="ru-RU" dirty="0" smtClean="0">
                <a:solidFill>
                  <a:srgbClr val="000000"/>
                </a:solidFill>
              </a:rPr>
              <a:t>Идеальный аспект </a:t>
            </a:r>
            <a:r>
              <a:rPr lang="mr-IN" dirty="0" smtClean="0">
                <a:solidFill>
                  <a:srgbClr val="000000"/>
                </a:solidFill>
              </a:rPr>
              <a:t>–</a:t>
            </a:r>
            <a:endParaRPr lang="ru-RU" dirty="0" smtClean="0">
              <a:solidFill>
                <a:srgbClr val="000000"/>
              </a:solidFill>
            </a:endParaRPr>
          </a:p>
          <a:p>
            <a:r>
              <a:rPr lang="ru-RU" dirty="0" smtClean="0">
                <a:solidFill>
                  <a:srgbClr val="000000"/>
                </a:solidFill>
              </a:rPr>
              <a:t>Иерархия </a:t>
            </a:r>
            <a:r>
              <a:rPr lang="mr-IN" dirty="0">
                <a:solidFill>
                  <a:srgbClr val="000000"/>
                </a:solidFill>
              </a:rPr>
              <a:t>–</a:t>
            </a:r>
            <a:r>
              <a:rPr lang="ru-RU" dirty="0">
                <a:solidFill>
                  <a:srgbClr val="000000"/>
                </a:solidFill>
              </a:rPr>
              <a:t> </a:t>
            </a:r>
          </a:p>
          <a:p>
            <a:r>
              <a:rPr lang="ru-RU" dirty="0" smtClean="0">
                <a:solidFill>
                  <a:srgbClr val="000000"/>
                </a:solidFill>
              </a:rPr>
              <a:t>  </a:t>
            </a:r>
          </a:p>
          <a:p>
            <a:endParaRPr lang="ru-RU" dirty="0">
              <a:solidFill>
                <a:srgbClr val="000000"/>
              </a:solidFill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ru" sz="800" b="1" smtClean="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Построение иерархии аспектов по пользовательским отзывам об электронных устройствах. Репина А.А.   </a:t>
            </a:r>
            <a:fld id="{00000000-1234-1234-1234-123412341234}" type="slidenum">
              <a:rPr lang="ru" sz="800" smtClean="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3</a:t>
            </a:fld>
            <a:endParaRPr lang="ru" sz="800">
              <a:solidFill>
                <a:srgbClr val="666666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2213253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>
                <a:latin typeface="Georgia"/>
                <a:ea typeface="Georgia"/>
                <a:cs typeface="Georgia"/>
                <a:sym typeface="Georgia"/>
              </a:rPr>
              <a:t>Технологии</a:t>
            </a:r>
          </a:p>
        </p:txBody>
      </p:sp>
      <p:pic>
        <p:nvPicPr>
          <p:cNvPr id="72" name="Shape 72" descr="Open ...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19947" y="1310425"/>
            <a:ext cx="2836350" cy="2836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Shape 73"/>
          <p:cNvPicPr preferRelativeResize="0"/>
          <p:nvPr/>
        </p:nvPicPr>
        <p:blipFill rotWithShape="1">
          <a:blip r:embed="rId4">
            <a:alphaModFix/>
          </a:blip>
          <a:srcRect l="9186" r="9080"/>
          <a:stretch/>
        </p:blipFill>
        <p:spPr>
          <a:xfrm>
            <a:off x="152399" y="1017725"/>
            <a:ext cx="2552624" cy="1427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Shape 74" descr="701046fc96daaac1e40d73b93c032b6e.jp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77049" y="269749"/>
            <a:ext cx="3955249" cy="1040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Shape 75" descr="sklearn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400" y="3057624"/>
            <a:ext cx="2885244" cy="193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Shape 77" descr="image_preview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818825" y="2856046"/>
            <a:ext cx="2713649" cy="1933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Shape 78" descr="remote-api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711435" y="1017726"/>
            <a:ext cx="1235625" cy="123562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Номер слайда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ru" sz="800" b="1" smtClean="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Построение иерархии аспектов по пользовательским отзывам об электронных устройствах. Репина А.А.   </a:t>
            </a:r>
            <a:fld id="{00000000-1234-1234-1234-123412341234}" type="slidenum">
              <a:rPr lang="ru" sz="800" smtClean="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4</a:t>
            </a:fld>
            <a:endParaRPr lang="ru" sz="800">
              <a:solidFill>
                <a:srgbClr val="666666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/>
              <a:t>Получение входных данных</a:t>
            </a:r>
          </a:p>
        </p:txBody>
      </p:sp>
      <p:grpSp>
        <p:nvGrpSpPr>
          <p:cNvPr id="85" name="Shape 85"/>
          <p:cNvGrpSpPr/>
          <p:nvPr/>
        </p:nvGrpSpPr>
        <p:grpSpPr>
          <a:xfrm>
            <a:off x="29649" y="1653906"/>
            <a:ext cx="8932302" cy="2275414"/>
            <a:chOff x="29649" y="1653906"/>
            <a:chExt cx="8932302" cy="2275414"/>
          </a:xfrm>
        </p:grpSpPr>
        <p:grpSp>
          <p:nvGrpSpPr>
            <p:cNvPr id="86" name="Shape 86"/>
            <p:cNvGrpSpPr/>
            <p:nvPr/>
          </p:nvGrpSpPr>
          <p:grpSpPr>
            <a:xfrm>
              <a:off x="29649" y="1653906"/>
              <a:ext cx="8932302" cy="2275414"/>
              <a:chOff x="211979" y="1711325"/>
              <a:chExt cx="8176769" cy="1826175"/>
            </a:xfrm>
          </p:grpSpPr>
          <p:pic>
            <p:nvPicPr>
              <p:cNvPr id="87" name="Shape 87" descr="ulmartnew_1429087986.jpg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211979" y="1805923"/>
                <a:ext cx="2856622" cy="150116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8" name="Shape 88" descr="email-parsing-process-2.png"/>
              <p:cNvPicPr preferRelativeResize="0"/>
              <p:nvPr/>
            </p:nvPicPr>
            <p:blipFill rotWithShape="1">
              <a:blip r:embed="rId4">
                <a:alphaModFix/>
              </a:blip>
              <a:srcRect l="28484"/>
              <a:stretch/>
            </p:blipFill>
            <p:spPr>
              <a:xfrm>
                <a:off x="2762975" y="1711325"/>
                <a:ext cx="5625774" cy="18261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89" name="Shape 89" descr="db-10d41bd2.png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125099" y="1930924"/>
              <a:ext cx="1118575" cy="11185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0" name="Shape 90"/>
          <p:cNvSpPr txBox="1"/>
          <p:nvPr/>
        </p:nvSpPr>
        <p:spPr>
          <a:xfrm>
            <a:off x="3845100" y="3508725"/>
            <a:ext cx="1606200" cy="420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ru" sz="2400" b="1">
                <a:solidFill>
                  <a:schemeClr val="accent3"/>
                </a:solidFill>
              </a:rPr>
              <a:t>24093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ru" sz="800" b="1" smtClean="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Построение иерархии аспектов по пользовательским отзывам об электронных устройствах. Репина А.А.   </a:t>
            </a:r>
            <a:fld id="{00000000-1234-1234-1234-123412341234}" type="slidenum">
              <a:rPr lang="ru" sz="800" smtClean="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5</a:t>
            </a:fld>
            <a:endParaRPr lang="ru" sz="800">
              <a:solidFill>
                <a:srgbClr val="666666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grpSp>
        <p:nvGrpSpPr>
          <p:cNvPr id="12" name="Группа 11"/>
          <p:cNvGrpSpPr/>
          <p:nvPr/>
        </p:nvGrpSpPr>
        <p:grpSpPr>
          <a:xfrm>
            <a:off x="810279" y="3076883"/>
            <a:ext cx="1559313" cy="1453083"/>
            <a:chOff x="989814" y="3049499"/>
            <a:chExt cx="1559313" cy="1453083"/>
          </a:xfrm>
        </p:grpSpPr>
        <p:pic>
          <p:nvPicPr>
            <p:cNvPr id="2" name="Рисунок 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07483" y="3140566"/>
              <a:ext cx="1290413" cy="1290413"/>
            </a:xfrm>
            <a:prstGeom prst="rect">
              <a:avLst/>
            </a:prstGeom>
          </p:spPr>
        </p:pic>
        <p:cxnSp>
          <p:nvCxnSpPr>
            <p:cNvPr id="6" name="Прямая соединительная линия 5"/>
            <p:cNvCxnSpPr/>
            <p:nvPr/>
          </p:nvCxnSpPr>
          <p:spPr>
            <a:xfrm>
              <a:off x="989814" y="3049499"/>
              <a:ext cx="1559313" cy="1453083"/>
            </a:xfrm>
            <a:prstGeom prst="line">
              <a:avLst/>
            </a:prstGeom>
            <a:ln/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" name="Прямая соединительная линия 13"/>
            <p:cNvCxnSpPr/>
            <p:nvPr/>
          </p:nvCxnSpPr>
          <p:spPr>
            <a:xfrm flipV="1">
              <a:off x="1046824" y="3068962"/>
              <a:ext cx="1405302" cy="1433620"/>
            </a:xfrm>
            <a:prstGeom prst="line">
              <a:avLst/>
            </a:prstGeom>
            <a:ln/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Структура отзывов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ru" sz="800" b="1" smtClean="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Построение иерархии аспектов по пользовательским отзывам об электронных устройствах. Репина А.А.   </a:t>
            </a:r>
            <a:fld id="{00000000-1234-1234-1234-123412341234}" type="slidenum">
              <a:rPr lang="ru" sz="800" smtClean="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6</a:t>
            </a:fld>
            <a:endParaRPr lang="ru" sz="800">
              <a:solidFill>
                <a:srgbClr val="666666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grpSp>
        <p:nvGrpSpPr>
          <p:cNvPr id="8" name="Группа 7"/>
          <p:cNvGrpSpPr/>
          <p:nvPr/>
        </p:nvGrpSpPr>
        <p:grpSpPr>
          <a:xfrm>
            <a:off x="211873" y="1590173"/>
            <a:ext cx="8720254" cy="2500603"/>
            <a:chOff x="207390" y="1411521"/>
            <a:chExt cx="8720254" cy="2500603"/>
          </a:xfrm>
        </p:grpSpPr>
        <p:pic>
          <p:nvPicPr>
            <p:cNvPr id="6" name="Рисунок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7390" y="1411521"/>
              <a:ext cx="8720254" cy="2500603"/>
            </a:xfrm>
            <a:prstGeom prst="rect">
              <a:avLst/>
            </a:prstGeom>
          </p:spPr>
        </p:pic>
        <p:sp>
          <p:nvSpPr>
            <p:cNvPr id="7" name="Прямоугольник 6"/>
            <p:cNvSpPr/>
            <p:nvPr/>
          </p:nvSpPr>
          <p:spPr>
            <a:xfrm>
              <a:off x="1348033" y="2073897"/>
              <a:ext cx="7484267" cy="1385740"/>
            </a:xfrm>
            <a:prstGeom prst="rect">
              <a:avLst/>
            </a:prstGeom>
            <a:noFill/>
            <a:ln>
              <a:solidFill>
                <a:srgbClr val="FF56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0555816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/>
              <a:t>Категории отзывов</a:t>
            </a:r>
          </a:p>
        </p:txBody>
      </p:sp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273750" y="1085550"/>
            <a:ext cx="31110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Беспроводные маршрутизаторы</a:t>
            </a:r>
          </a:p>
          <a:p>
            <a: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Веб-камеры</a:t>
            </a:r>
          </a:p>
          <a:p>
            <a: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Видеокамеры</a:t>
            </a:r>
          </a:p>
          <a:p>
            <a: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Виртуальная реальность</a:t>
            </a:r>
          </a:p>
          <a:p>
            <a: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Графические планшеты</a:t>
            </a:r>
          </a:p>
          <a:p>
            <a: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Зеркальные фотоаппараты</a:t>
            </a:r>
          </a:p>
          <a:p>
            <a: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Игровые манипуляторы</a:t>
            </a:r>
          </a:p>
          <a:p>
            <a: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Игровые приставки</a:t>
            </a:r>
          </a:p>
          <a:p>
            <a: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Каталог диктофонов</a:t>
            </a:r>
          </a:p>
          <a:p>
            <a: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Компактные фотоаппараты</a:t>
            </a:r>
          </a:p>
          <a:p>
            <a: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Компактные фотопринтеры</a:t>
            </a:r>
          </a:p>
          <a:p>
            <a: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Компьютеры-моноблоки</a:t>
            </a:r>
          </a:p>
          <a:p>
            <a: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Компьютеры</a:t>
            </a:r>
          </a:p>
        </p:txBody>
      </p:sp>
      <p:sp>
        <p:nvSpPr>
          <p:cNvPr id="98" name="Shape 98"/>
          <p:cNvSpPr txBox="1"/>
          <p:nvPr/>
        </p:nvSpPr>
        <p:spPr>
          <a:xfrm>
            <a:off x="3298675" y="1085550"/>
            <a:ext cx="5506800" cy="525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ru">
                <a:latin typeface="Georgia"/>
                <a:ea typeface="Georgia"/>
                <a:cs typeface="Georgia"/>
                <a:sym typeface="Georgia"/>
              </a:rPr>
              <a:t>Мобильные телефоны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ru">
                <a:latin typeface="Georgia"/>
                <a:ea typeface="Georgia"/>
                <a:cs typeface="Georgia"/>
                <a:sym typeface="Georgia"/>
              </a:rPr>
              <a:t>Мониторы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ru">
                <a:latin typeface="Georgia"/>
                <a:ea typeface="Georgia"/>
                <a:cs typeface="Georgia"/>
                <a:sym typeface="Georgia"/>
              </a:rPr>
              <a:t>Мыши и клавиатуры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ru">
                <a:latin typeface="Georgia"/>
                <a:ea typeface="Georgia"/>
                <a:cs typeface="Georgia"/>
                <a:sym typeface="Georgia"/>
              </a:rPr>
              <a:t>Ноутбуки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ru">
                <a:latin typeface="Georgia"/>
                <a:ea typeface="Georgia"/>
                <a:cs typeface="Georgia"/>
                <a:sym typeface="Georgia"/>
              </a:rPr>
              <a:t>Планшетные компьютеры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ru">
                <a:latin typeface="Georgia"/>
                <a:ea typeface="Georgia"/>
                <a:cs typeface="Georgia"/>
                <a:sym typeface="Georgia"/>
              </a:rPr>
              <a:t>Платформы для досборки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ru">
                <a:latin typeface="Georgia"/>
                <a:ea typeface="Georgia"/>
                <a:cs typeface="Georgia"/>
                <a:sym typeface="Georgia"/>
              </a:rPr>
              <a:t>Портативная акустика класса Hi-Fi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ru">
                <a:latin typeface="Georgia"/>
                <a:ea typeface="Georgia"/>
                <a:cs typeface="Georgia"/>
                <a:sym typeface="Georgia"/>
              </a:rPr>
              <a:t>Принтеры (МФУ)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ru">
                <a:latin typeface="Georgia"/>
                <a:ea typeface="Georgia"/>
                <a:cs typeface="Georgia"/>
                <a:sym typeface="Georgia"/>
              </a:rPr>
              <a:t>Ручные радиостанции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ru">
                <a:latin typeface="Georgia"/>
                <a:ea typeface="Georgia"/>
                <a:cs typeface="Georgia"/>
                <a:sym typeface="Georgia"/>
              </a:rPr>
              <a:t>Сканеры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ru">
                <a:latin typeface="Georgia"/>
                <a:ea typeface="Georgia"/>
                <a:cs typeface="Georgia"/>
                <a:sym typeface="Georgia"/>
              </a:rPr>
              <a:t>Смарт-часы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ru">
                <a:latin typeface="Georgia"/>
                <a:ea typeface="Georgia"/>
                <a:cs typeface="Georgia"/>
                <a:sym typeface="Georgia"/>
              </a:rPr>
              <a:t>Телевизоры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ru">
                <a:latin typeface="Georgia"/>
                <a:ea typeface="Georgia"/>
                <a:cs typeface="Georgia"/>
                <a:sym typeface="Georgia"/>
              </a:rPr>
              <a:t>Точки доступа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endParaRPr>
              <a:latin typeface="Georgia"/>
              <a:ea typeface="Georgia"/>
              <a:cs typeface="Georgia"/>
              <a:sym typeface="Georgia"/>
            </a:endParaRP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9" name="Shape 99"/>
          <p:cNvSpPr txBox="1"/>
          <p:nvPr/>
        </p:nvSpPr>
        <p:spPr>
          <a:xfrm>
            <a:off x="6394200" y="1071325"/>
            <a:ext cx="5506800" cy="64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ru">
                <a:latin typeface="Georgia"/>
                <a:ea typeface="Georgia"/>
                <a:cs typeface="Georgia"/>
                <a:sym typeface="Georgia"/>
              </a:rPr>
              <a:t>Фитнес-браслеты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ru">
                <a:latin typeface="Georgia"/>
                <a:ea typeface="Georgia"/>
                <a:cs typeface="Georgia"/>
                <a:sym typeface="Georgia"/>
              </a:rPr>
              <a:t>Фотоаппараты моментальной </a:t>
            </a:r>
          </a:p>
          <a:p>
            <a:pPr marL="1371600" lvl="0" indent="45720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ru">
                <a:latin typeface="Georgia"/>
                <a:ea typeface="Georgia"/>
                <a:cs typeface="Georgia"/>
                <a:sym typeface="Georgia"/>
              </a:rPr>
              <a:t>печати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ru">
                <a:latin typeface="Georgia"/>
                <a:ea typeface="Georgia"/>
                <a:cs typeface="Georgia"/>
                <a:sym typeface="Georgia"/>
              </a:rPr>
              <a:t>Электронные книги и чехлы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ru">
                <a:latin typeface="Georgia"/>
                <a:ea typeface="Georgia"/>
                <a:cs typeface="Georgia"/>
                <a:sym typeface="Georgia"/>
              </a:rPr>
              <a:t>GPS навигаторы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ru">
                <a:latin typeface="Georgia"/>
                <a:ea typeface="Georgia"/>
                <a:cs typeface="Georgia"/>
                <a:sym typeface="Georgia"/>
              </a:rPr>
              <a:t>MP3-плееры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ru">
                <a:latin typeface="Georgia"/>
                <a:ea typeface="Georgia"/>
                <a:cs typeface="Georgia"/>
                <a:sym typeface="Georgia"/>
              </a:rPr>
              <a:t>IP камеры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ru">
                <a:latin typeface="Georgia"/>
                <a:ea typeface="Georgia"/>
                <a:cs typeface="Georgia"/>
                <a:sym typeface="Georgia"/>
              </a:rPr>
              <a:t>NAS, DAS хранилища данных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ru">
                <a:latin typeface="Georgia"/>
                <a:ea typeface="Georgia"/>
                <a:cs typeface="Georgia"/>
                <a:sym typeface="Georgia"/>
              </a:rPr>
              <a:t>Wi-Fi адаптеры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" name="Номер слайда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ru" sz="800" b="1" smtClean="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Построение иерархии аспектов по пользовательским отзывам об электронных устройствах. Репина А.А.   </a:t>
            </a:r>
            <a:fld id="{00000000-1234-1234-1234-123412341234}" type="slidenum">
              <a:rPr lang="ru" sz="800" smtClean="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7</a:t>
            </a:fld>
            <a:endParaRPr lang="ru" sz="800">
              <a:solidFill>
                <a:srgbClr val="666666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/>
              <a:t>Алгоритм работы программы</a:t>
            </a:r>
          </a:p>
        </p:txBody>
      </p:sp>
      <p:pic>
        <p:nvPicPr>
          <p:cNvPr id="106" name="Shape 106" descr="db-10d41bd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6499" y="3206899"/>
            <a:ext cx="1118575" cy="1118575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Shape 107"/>
          <p:cNvSpPr/>
          <p:nvPr/>
        </p:nvSpPr>
        <p:spPr>
          <a:xfrm rot="-1519">
            <a:off x="1959824" y="2214155"/>
            <a:ext cx="678900" cy="2580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5621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8" name="Shape 108"/>
          <p:cNvSpPr txBox="1"/>
          <p:nvPr/>
        </p:nvSpPr>
        <p:spPr>
          <a:xfrm>
            <a:off x="2526950" y="3498000"/>
            <a:ext cx="2026800" cy="84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ru">
                <a:latin typeface="Georgia"/>
                <a:ea typeface="Georgia"/>
                <a:cs typeface="Georgia"/>
                <a:sym typeface="Georgia"/>
              </a:rPr>
              <a:t>Выделение ключевых аспектов из отзывов</a:t>
            </a:r>
          </a:p>
        </p:txBody>
      </p:sp>
      <p:pic>
        <p:nvPicPr>
          <p:cNvPr id="109" name="Shape 109" descr="ulmartnew_1429087986.jpg"/>
          <p:cNvPicPr preferRelativeResize="0"/>
          <p:nvPr/>
        </p:nvPicPr>
        <p:blipFill rotWithShape="1">
          <a:blip r:embed="rId4">
            <a:alphaModFix/>
          </a:blip>
          <a:srcRect t="28258" b="36395"/>
          <a:stretch/>
        </p:blipFill>
        <p:spPr>
          <a:xfrm>
            <a:off x="106125" y="1377549"/>
            <a:ext cx="2934074" cy="621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Shape 110" descr="d1305cba90ae62d33231eb7bd0c83a47.jp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04450" y="1759975"/>
            <a:ext cx="900425" cy="116635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Shape 111"/>
          <p:cNvSpPr txBox="1"/>
          <p:nvPr/>
        </p:nvSpPr>
        <p:spPr>
          <a:xfrm>
            <a:off x="2403162" y="2004512"/>
            <a:ext cx="1482000" cy="506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ru">
                <a:latin typeface="Georgia"/>
                <a:ea typeface="Georgia"/>
                <a:cs typeface="Georgia"/>
                <a:sym typeface="Georgia"/>
              </a:rPr>
              <a:t>Получение идеальных аспектов</a:t>
            </a:r>
          </a:p>
        </p:txBody>
      </p:sp>
      <p:pic>
        <p:nvPicPr>
          <p:cNvPr id="112" name="Shape 112" descr="business-color_hierarchy-55_icon-icons.com_53452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31050" y="1782762"/>
            <a:ext cx="1347937" cy="1347937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Shape 113"/>
          <p:cNvSpPr/>
          <p:nvPr/>
        </p:nvSpPr>
        <p:spPr>
          <a:xfrm rot="-2492">
            <a:off x="3690549" y="2213725"/>
            <a:ext cx="827700" cy="2580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5621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4" name="Shape 114"/>
          <p:cNvSpPr/>
          <p:nvPr/>
        </p:nvSpPr>
        <p:spPr>
          <a:xfrm rot="-2768">
            <a:off x="1857949" y="3637197"/>
            <a:ext cx="745200" cy="258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5" name="Shape 115"/>
          <p:cNvSpPr txBox="1"/>
          <p:nvPr/>
        </p:nvSpPr>
        <p:spPr>
          <a:xfrm>
            <a:off x="413037" y="4229125"/>
            <a:ext cx="1525500" cy="20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ru" sz="2400" b="1">
                <a:solidFill>
                  <a:schemeClr val="accent3"/>
                </a:solidFill>
                <a:latin typeface="Georgia"/>
                <a:ea typeface="Georgia"/>
                <a:cs typeface="Georgia"/>
                <a:sym typeface="Georgia"/>
              </a:rPr>
              <a:t>Отзывы</a:t>
            </a:r>
          </a:p>
        </p:txBody>
      </p:sp>
      <p:sp>
        <p:nvSpPr>
          <p:cNvPr id="116" name="Shape 116"/>
          <p:cNvSpPr/>
          <p:nvPr/>
        </p:nvSpPr>
        <p:spPr>
          <a:xfrm rot="911399">
            <a:off x="5583424" y="2482142"/>
            <a:ext cx="1597202" cy="258065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5621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7" name="Shape 117"/>
          <p:cNvSpPr/>
          <p:nvPr/>
        </p:nvSpPr>
        <p:spPr>
          <a:xfrm rot="-3071534">
            <a:off x="6656787" y="3153672"/>
            <a:ext cx="725695" cy="258156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8" name="Shape 118"/>
          <p:cNvSpPr txBox="1"/>
          <p:nvPr/>
        </p:nvSpPr>
        <p:spPr>
          <a:xfrm>
            <a:off x="7295950" y="2710200"/>
            <a:ext cx="1824000" cy="84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ru">
                <a:latin typeface="Georgia"/>
                <a:ea typeface="Georgia"/>
                <a:cs typeface="Georgia"/>
                <a:sym typeface="Georgia"/>
              </a:rPr>
              <a:t>Построение общей иерархии аспектов</a:t>
            </a:r>
          </a:p>
        </p:txBody>
      </p:sp>
      <p:sp>
        <p:nvSpPr>
          <p:cNvPr id="119" name="Shape 119"/>
          <p:cNvSpPr/>
          <p:nvPr/>
        </p:nvSpPr>
        <p:spPr>
          <a:xfrm rot="-2636">
            <a:off x="4485599" y="3683721"/>
            <a:ext cx="782400" cy="258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0" name="Shape 120"/>
          <p:cNvSpPr txBox="1"/>
          <p:nvPr/>
        </p:nvSpPr>
        <p:spPr>
          <a:xfrm>
            <a:off x="5134750" y="3479837"/>
            <a:ext cx="2161200" cy="5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ru" dirty="0">
                <a:latin typeface="Georgia"/>
                <a:ea typeface="Georgia"/>
                <a:cs typeface="Georgia"/>
                <a:sym typeface="Georgia"/>
              </a:rPr>
              <a:t>Расчет семантических дистанций </a:t>
            </a:r>
            <a:r>
              <a:rPr lang="ru-RU" dirty="0" smtClean="0">
                <a:latin typeface="Georgia"/>
                <a:ea typeface="Georgia"/>
                <a:cs typeface="Georgia"/>
                <a:sym typeface="Georgia"/>
              </a:rPr>
              <a:t>для </a:t>
            </a:r>
            <a:r>
              <a:rPr lang="ru" dirty="0" smtClean="0">
                <a:latin typeface="Georgia"/>
                <a:ea typeface="Georgia"/>
                <a:cs typeface="Georgia"/>
                <a:sym typeface="Georgia"/>
              </a:rPr>
              <a:t>пар</a:t>
            </a:r>
            <a:r>
              <a:rPr lang="ru-RU" dirty="0" smtClean="0"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lang="ru" dirty="0" smtClean="0">
                <a:latin typeface="Georgia"/>
                <a:ea typeface="Georgia"/>
                <a:cs typeface="Georgia"/>
                <a:sym typeface="Georgia"/>
              </a:rPr>
              <a:t>аспектов</a:t>
            </a:r>
            <a:endParaRPr lang="ru" dirty="0"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121" name="Shape 121"/>
          <p:cNvPicPr preferRelativeResize="0"/>
          <p:nvPr/>
        </p:nvPicPr>
        <p:blipFill rotWithShape="1">
          <a:blip r:embed="rId7">
            <a:alphaModFix/>
          </a:blip>
          <a:srcRect t="8366"/>
          <a:stretch/>
        </p:blipFill>
        <p:spPr>
          <a:xfrm>
            <a:off x="6792900" y="124275"/>
            <a:ext cx="2295100" cy="1860549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Shape 122"/>
          <p:cNvSpPr/>
          <p:nvPr/>
        </p:nvSpPr>
        <p:spPr>
          <a:xfrm rot="-5404215">
            <a:off x="7862923" y="2214146"/>
            <a:ext cx="734100" cy="258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3" name="Shape 123"/>
          <p:cNvSpPr txBox="1"/>
          <p:nvPr/>
        </p:nvSpPr>
        <p:spPr>
          <a:xfrm>
            <a:off x="3022500" y="3900150"/>
            <a:ext cx="1539300" cy="306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 sz="2400" b="1" dirty="0">
                <a:solidFill>
                  <a:schemeClr val="accent3"/>
                </a:solidFill>
                <a:highlight>
                  <a:srgbClr val="FFFFFF"/>
                </a:highlight>
              </a:rPr>
              <a:t>45435</a:t>
            </a:r>
          </a:p>
          <a:p>
            <a:pPr lvl="0">
              <a:spcBef>
                <a:spcPts val="0"/>
              </a:spcBef>
              <a:buNone/>
            </a:pPr>
            <a:endParaRPr sz="2400" b="1" dirty="0">
              <a:solidFill>
                <a:schemeClr val="accent3"/>
              </a:solidFill>
            </a:endParaRPr>
          </a:p>
        </p:txBody>
      </p:sp>
      <p:sp>
        <p:nvSpPr>
          <p:cNvPr id="124" name="Shape 124"/>
          <p:cNvSpPr txBox="1"/>
          <p:nvPr/>
        </p:nvSpPr>
        <p:spPr>
          <a:xfrm>
            <a:off x="2755550" y="2634000"/>
            <a:ext cx="1539300" cy="306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 sz="2400" b="1">
                <a:solidFill>
                  <a:schemeClr val="accent3"/>
                </a:solidFill>
                <a:highlight>
                  <a:srgbClr val="FFFFFF"/>
                </a:highlight>
              </a:rPr>
              <a:t>415</a:t>
            </a:r>
          </a:p>
          <a:p>
            <a:pPr lvl="0" rtl="0">
              <a:spcBef>
                <a:spcPts val="0"/>
              </a:spcBef>
              <a:buNone/>
            </a:pPr>
            <a:endParaRPr sz="2400" b="1">
              <a:solidFill>
                <a:schemeClr val="accent3"/>
              </a:solidFill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ru" sz="800" b="1" smtClean="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Построение иерархии аспектов по пользовательским отзывам об электронных устройствах. Репина А.А.   </a:t>
            </a:r>
            <a:fld id="{00000000-1234-1234-1234-123412341234}" type="slidenum">
              <a:rPr lang="ru" sz="800" smtClean="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8</a:t>
            </a:fld>
            <a:endParaRPr lang="ru" sz="800">
              <a:solidFill>
                <a:srgbClr val="666666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Выявление аспектов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ru" sz="800" b="1" smtClean="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Построение иерархии аспектов по пользовательским отзывам об электронных устройствах. Репина А.А.   </a:t>
            </a:r>
            <a:fld id="{00000000-1234-1234-1234-123412341234}" type="slidenum">
              <a:rPr lang="ru" sz="800" smtClean="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9</a:t>
            </a:fld>
            <a:endParaRPr lang="ru" sz="800">
              <a:solidFill>
                <a:srgbClr val="666666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1441394813"/>
      </p:ext>
    </p:extLst>
  </p:cSld>
  <p:clrMapOvr>
    <a:masterClrMapping/>
  </p:clrMapOvr>
</p:sld>
</file>

<file path=ppt/theme/theme1.xml><?xml version="1.0" encoding="utf-8"?>
<a:theme xmlns:a="http://schemas.openxmlformats.org/drawingml/2006/main" name="gameday">
  <a:themeElements>
    <a:clrScheme name="Gameday">
      <a:dk1>
        <a:srgbClr val="4285F4"/>
      </a:dk1>
      <a:lt1>
        <a:srgbClr val="FFFFFF"/>
      </a:lt1>
      <a:dk2>
        <a:srgbClr val="666666"/>
      </a:dk2>
      <a:lt2>
        <a:srgbClr val="D9D9D9"/>
      </a:lt2>
      <a:accent1>
        <a:srgbClr val="455A64"/>
      </a:accent1>
      <a:accent2>
        <a:srgbClr val="607D8B"/>
      </a:accent2>
      <a:accent3>
        <a:srgbClr val="FF5722"/>
      </a:accent3>
      <a:accent4>
        <a:srgbClr val="D84315"/>
      </a:accent4>
      <a:accent5>
        <a:srgbClr val="1C3AA9"/>
      </a:accent5>
      <a:accent6>
        <a:srgbClr val="FFAB40"/>
      </a:accent6>
      <a:hlink>
        <a:srgbClr val="1C3AA9"/>
      </a:hlink>
      <a:folHlink>
        <a:srgbClr val="1C3AA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806</Words>
  <Application>Microsoft Macintosh PowerPoint</Application>
  <PresentationFormat>Экран (16:9)</PresentationFormat>
  <Paragraphs>173</Paragraphs>
  <Slides>26</Slides>
  <Notes>17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26</vt:i4>
      </vt:variant>
    </vt:vector>
  </HeadingPairs>
  <TitlesOfParts>
    <vt:vector size="32" baseType="lpstr">
      <vt:lpstr>Alfa Slab One</vt:lpstr>
      <vt:lpstr>Georgia</vt:lpstr>
      <vt:lpstr>Proxima Nova</vt:lpstr>
      <vt:lpstr>Times New Roman</vt:lpstr>
      <vt:lpstr>Arial</vt:lpstr>
      <vt:lpstr>gameday</vt:lpstr>
      <vt:lpstr>Построение иерархии аспектов по пользовательским отзывам об электронных устройствах Building Aspect Hierarchy Based on User Reviews about Electronic Devices</vt:lpstr>
      <vt:lpstr>Цель</vt:lpstr>
      <vt:lpstr>Термины</vt:lpstr>
      <vt:lpstr>Технологии</vt:lpstr>
      <vt:lpstr>Получение входных данных</vt:lpstr>
      <vt:lpstr>Структура отзывов</vt:lpstr>
      <vt:lpstr>Категории отзывов</vt:lpstr>
      <vt:lpstr>Алгоритм работы программы</vt:lpstr>
      <vt:lpstr>Выявление аспектов</vt:lpstr>
      <vt:lpstr>Характеристики</vt:lpstr>
      <vt:lpstr>PMI features</vt:lpstr>
      <vt:lpstr>Пример</vt:lpstr>
      <vt:lpstr>Contextual features</vt:lpstr>
      <vt:lpstr>Пример</vt:lpstr>
      <vt:lpstr>Syntactic feature</vt:lpstr>
      <vt:lpstr>Пример</vt:lpstr>
      <vt:lpstr>Lexical feature</vt:lpstr>
      <vt:lpstr>Пример</vt:lpstr>
      <vt:lpstr>Семантическая дистанция</vt:lpstr>
      <vt:lpstr>Семантическая дистанция</vt:lpstr>
      <vt:lpstr>Пример</vt:lpstr>
      <vt:lpstr>RandomForest</vt:lpstr>
      <vt:lpstr>Пример</vt:lpstr>
      <vt:lpstr>Построение иерархии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Построение иерархии аспектов по пользовательским отзывам об электронных устройствах Building Aspect Hierarchy Based on User Reviews about Electronic Devices</dc:title>
  <cp:lastModifiedBy>Репина Анастасия Андреевна</cp:lastModifiedBy>
  <cp:revision>10</cp:revision>
  <dcterms:modified xsi:type="dcterms:W3CDTF">2017-03-28T17:45:15Z</dcterms:modified>
</cp:coreProperties>
</file>